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348" r:id="rId2"/>
    <p:sldId id="349" r:id="rId3"/>
    <p:sldId id="350" r:id="rId4"/>
    <p:sldId id="342" r:id="rId5"/>
    <p:sldId id="343" r:id="rId6"/>
    <p:sldId id="344" r:id="rId7"/>
    <p:sldId id="345" r:id="rId8"/>
    <p:sldId id="338" r:id="rId9"/>
    <p:sldId id="339" r:id="rId10"/>
    <p:sldId id="340" r:id="rId11"/>
    <p:sldId id="341"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DF0"/>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54659" autoAdjust="0"/>
  </p:normalViewPr>
  <p:slideViewPr>
    <p:cSldViewPr>
      <p:cViewPr varScale="1">
        <p:scale>
          <a:sx n="38" d="100"/>
          <a:sy n="38" d="100"/>
        </p:scale>
        <p:origin x="-20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D1291-D913-42C8-AE10-83DA47CC956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E30773BA-375F-45E4-973F-851B2A136B13}">
      <dgm:prSet phldrT="[نص]"/>
      <dgm:spPr>
        <a:solidFill>
          <a:schemeClr val="bg1"/>
        </a:solidFill>
        <a:ln>
          <a:solidFill>
            <a:schemeClr val="tx1"/>
          </a:solidFill>
        </a:ln>
      </dgm:spPr>
      <dgm:t>
        <a:bodyPr/>
        <a:lstStyle/>
        <a:p>
          <a:pPr rtl="1"/>
          <a:r>
            <a:rPr lang="en-US" b="1" dirty="0" smtClean="0">
              <a:solidFill>
                <a:schemeClr val="tx1"/>
              </a:solidFill>
            </a:rPr>
            <a:t>Methods </a:t>
          </a:r>
          <a:endParaRPr lang="ar-IQ" dirty="0">
            <a:solidFill>
              <a:schemeClr val="tx1"/>
            </a:solidFill>
          </a:endParaRPr>
        </a:p>
      </dgm:t>
    </dgm:pt>
    <dgm:pt modelId="{5EB0E1AD-DB2E-471C-9D3F-E25B3AA678AF}" type="parTrans" cxnId="{E2F850A9-7E63-4EA4-826B-829D7570E250}">
      <dgm:prSet/>
      <dgm:spPr/>
      <dgm:t>
        <a:bodyPr/>
        <a:lstStyle/>
        <a:p>
          <a:pPr rtl="1"/>
          <a:endParaRPr lang="ar-IQ"/>
        </a:p>
      </dgm:t>
    </dgm:pt>
    <dgm:pt modelId="{DD739BBE-FFC5-4F81-8DD3-DE17BB2B6139}" type="sibTrans" cxnId="{E2F850A9-7E63-4EA4-826B-829D7570E250}">
      <dgm:prSet/>
      <dgm:spPr/>
      <dgm:t>
        <a:bodyPr/>
        <a:lstStyle/>
        <a:p>
          <a:pPr rtl="1"/>
          <a:endParaRPr lang="ar-IQ"/>
        </a:p>
      </dgm:t>
    </dgm:pt>
    <dgm:pt modelId="{AA0A5E75-271B-49C5-A650-561E4BFB30EA}">
      <dgm:prSet phldrT="[نص]"/>
      <dgm:spPr>
        <a:noFill/>
        <a:ln>
          <a:solidFill>
            <a:schemeClr val="tx1"/>
          </a:solidFill>
        </a:ln>
      </dgm:spPr>
      <dgm:t>
        <a:bodyPr/>
        <a:lstStyle/>
        <a:p>
          <a:pPr rtl="0"/>
          <a:r>
            <a:rPr lang="en-US" b="1" baseline="0" dirty="0" smtClean="0">
              <a:solidFill>
                <a:schemeClr val="tx1"/>
              </a:solidFill>
              <a:latin typeface="+mn-lt"/>
              <a:ea typeface="+mn-ea"/>
              <a:cs typeface="+mn-cs"/>
            </a:rPr>
            <a:t>Invasive method</a:t>
          </a:r>
          <a:endParaRPr lang="ar-IQ" dirty="0"/>
        </a:p>
      </dgm:t>
    </dgm:pt>
    <dgm:pt modelId="{98F04749-BD65-43AC-AEA8-BDD7FD184B23}" type="parTrans" cxnId="{8D9AA5DE-4008-4D44-A2CE-43B6492D49EE}">
      <dgm:prSet/>
      <dgm:spPr>
        <a:ln>
          <a:solidFill>
            <a:schemeClr val="tx1"/>
          </a:solidFill>
        </a:ln>
      </dgm:spPr>
      <dgm:t>
        <a:bodyPr/>
        <a:lstStyle/>
        <a:p>
          <a:pPr rtl="1"/>
          <a:endParaRPr lang="ar-IQ"/>
        </a:p>
      </dgm:t>
    </dgm:pt>
    <dgm:pt modelId="{E8682C85-4FD7-4B36-B04F-CC3BEB70D00B}" type="sibTrans" cxnId="{8D9AA5DE-4008-4D44-A2CE-43B6492D49EE}">
      <dgm:prSet/>
      <dgm:spPr/>
      <dgm:t>
        <a:bodyPr/>
        <a:lstStyle/>
        <a:p>
          <a:pPr rtl="1"/>
          <a:endParaRPr lang="ar-IQ"/>
        </a:p>
      </dgm:t>
    </dgm:pt>
    <dgm:pt modelId="{2EC92216-92A7-4E09-A01D-FE785EDC559B}">
      <dgm:prSet phldrT="[نص]"/>
      <dgm:spPr>
        <a:noFill/>
        <a:ln>
          <a:solidFill>
            <a:schemeClr val="tx1"/>
          </a:solidFill>
        </a:ln>
      </dgm:spPr>
      <dgm:t>
        <a:bodyPr/>
        <a:lstStyle/>
        <a:p>
          <a:pPr rtl="0"/>
          <a:r>
            <a:rPr lang="en-US" b="1" baseline="0" dirty="0" smtClean="0">
              <a:solidFill>
                <a:schemeClr val="tx1"/>
              </a:solidFill>
              <a:latin typeface="+mn-lt"/>
              <a:ea typeface="+mn-ea"/>
              <a:cs typeface="+mn-cs"/>
            </a:rPr>
            <a:t>Non invasive method</a:t>
          </a:r>
          <a:endParaRPr lang="ar-IQ" dirty="0"/>
        </a:p>
      </dgm:t>
    </dgm:pt>
    <dgm:pt modelId="{714BA1D2-8815-41BD-B0E2-6346DA062DC9}" type="parTrans" cxnId="{E2F2AC45-3E88-46DA-A76B-802CDACF9B5F}">
      <dgm:prSet/>
      <dgm:spPr>
        <a:ln>
          <a:solidFill>
            <a:schemeClr val="tx1"/>
          </a:solidFill>
        </a:ln>
      </dgm:spPr>
      <dgm:t>
        <a:bodyPr/>
        <a:lstStyle/>
        <a:p>
          <a:pPr rtl="1"/>
          <a:endParaRPr lang="ar-IQ"/>
        </a:p>
      </dgm:t>
    </dgm:pt>
    <dgm:pt modelId="{9C94E331-0755-4AED-A8C3-56287A165046}" type="sibTrans" cxnId="{E2F2AC45-3E88-46DA-A76B-802CDACF9B5F}">
      <dgm:prSet/>
      <dgm:spPr/>
      <dgm:t>
        <a:bodyPr/>
        <a:lstStyle/>
        <a:p>
          <a:pPr rtl="1"/>
          <a:endParaRPr lang="ar-IQ"/>
        </a:p>
      </dgm:t>
    </dgm:pt>
    <dgm:pt modelId="{85DD1EAF-1CE4-4282-B3C0-23BC19474E7F}">
      <dgm:prSet/>
      <dgm:spPr>
        <a:noFill/>
        <a:ln>
          <a:solidFill>
            <a:schemeClr val="tx1"/>
          </a:solidFill>
        </a:ln>
      </dgm:spPr>
      <dgm:t>
        <a:bodyPr/>
        <a:lstStyle/>
        <a:p>
          <a:pPr rtl="0"/>
          <a:r>
            <a:rPr lang="en-US" b="1" baseline="0" dirty="0" err="1" smtClean="0">
              <a:solidFill>
                <a:schemeClr val="tx1"/>
              </a:solidFill>
              <a:latin typeface="+mn-lt"/>
              <a:ea typeface="+mn-ea"/>
              <a:cs typeface="+mn-cs"/>
            </a:rPr>
            <a:t>Auscultatory</a:t>
          </a:r>
          <a:r>
            <a:rPr lang="en-US" b="1" baseline="0" dirty="0" smtClean="0">
              <a:solidFill>
                <a:schemeClr val="tx1"/>
              </a:solidFill>
              <a:latin typeface="+mn-lt"/>
              <a:ea typeface="+mn-ea"/>
              <a:cs typeface="+mn-cs"/>
            </a:rPr>
            <a:t> method</a:t>
          </a:r>
          <a:endParaRPr lang="ar-IQ" dirty="0"/>
        </a:p>
      </dgm:t>
    </dgm:pt>
    <dgm:pt modelId="{1967085B-6CA7-4439-9C25-A077BB913503}" type="parTrans" cxnId="{44E65E60-CC3C-4293-846C-BF0B7AAD9587}">
      <dgm:prSet/>
      <dgm:spPr>
        <a:ln>
          <a:solidFill>
            <a:schemeClr val="tx1"/>
          </a:solidFill>
        </a:ln>
      </dgm:spPr>
      <dgm:t>
        <a:bodyPr/>
        <a:lstStyle/>
        <a:p>
          <a:pPr rtl="1"/>
          <a:endParaRPr lang="ar-IQ"/>
        </a:p>
      </dgm:t>
    </dgm:pt>
    <dgm:pt modelId="{0D239ECB-07C8-4AEB-B385-00864E22828F}" type="sibTrans" cxnId="{44E65E60-CC3C-4293-846C-BF0B7AAD9587}">
      <dgm:prSet/>
      <dgm:spPr/>
      <dgm:t>
        <a:bodyPr/>
        <a:lstStyle/>
        <a:p>
          <a:pPr rtl="1"/>
          <a:endParaRPr lang="ar-IQ"/>
        </a:p>
      </dgm:t>
    </dgm:pt>
    <dgm:pt modelId="{B8207AD0-CD47-4C95-908A-5AB0E56A004C}">
      <dgm:prSet/>
      <dgm:spPr>
        <a:noFill/>
        <a:ln>
          <a:solidFill>
            <a:schemeClr val="tx1"/>
          </a:solidFill>
        </a:ln>
      </dgm:spPr>
      <dgm:t>
        <a:bodyPr/>
        <a:lstStyle/>
        <a:p>
          <a:pPr rtl="0"/>
          <a:r>
            <a:rPr lang="en-US" b="1" baseline="0" dirty="0" err="1" smtClean="0">
              <a:solidFill>
                <a:schemeClr val="tx1"/>
              </a:solidFill>
              <a:latin typeface="+mn-lt"/>
              <a:ea typeface="+mn-ea"/>
              <a:cs typeface="+mn-cs"/>
            </a:rPr>
            <a:t>Palpatory</a:t>
          </a:r>
          <a:r>
            <a:rPr lang="en-US" b="1" baseline="0" dirty="0" smtClean="0">
              <a:solidFill>
                <a:schemeClr val="tx1"/>
              </a:solidFill>
              <a:latin typeface="+mn-lt"/>
              <a:ea typeface="+mn-ea"/>
              <a:cs typeface="+mn-cs"/>
            </a:rPr>
            <a:t>  method</a:t>
          </a:r>
          <a:endParaRPr lang="ar-IQ" dirty="0"/>
        </a:p>
      </dgm:t>
    </dgm:pt>
    <dgm:pt modelId="{C7C8DD85-C97B-4CFD-9AC0-DE6FB3C96AB5}" type="sibTrans" cxnId="{5F4935DA-11CA-49E3-8C8B-4605BDE584A7}">
      <dgm:prSet/>
      <dgm:spPr/>
      <dgm:t>
        <a:bodyPr/>
        <a:lstStyle/>
        <a:p>
          <a:pPr rtl="1"/>
          <a:endParaRPr lang="ar-IQ"/>
        </a:p>
      </dgm:t>
    </dgm:pt>
    <dgm:pt modelId="{B1D78D27-294A-4F21-9D9B-CF4ACB4B8FA2}" type="parTrans" cxnId="{5F4935DA-11CA-49E3-8C8B-4605BDE584A7}">
      <dgm:prSet/>
      <dgm:spPr>
        <a:ln>
          <a:solidFill>
            <a:schemeClr val="tx1"/>
          </a:solidFill>
        </a:ln>
      </dgm:spPr>
      <dgm:t>
        <a:bodyPr/>
        <a:lstStyle/>
        <a:p>
          <a:pPr rtl="1"/>
          <a:endParaRPr lang="ar-IQ"/>
        </a:p>
      </dgm:t>
    </dgm:pt>
    <dgm:pt modelId="{1BD16D19-B17E-45B6-B55D-184EC96A16EB}" type="pres">
      <dgm:prSet presAssocID="{06ED1291-D913-42C8-AE10-83DA47CC9562}" presName="hierChild1" presStyleCnt="0">
        <dgm:presLayoutVars>
          <dgm:orgChart val="1"/>
          <dgm:chPref val="1"/>
          <dgm:dir/>
          <dgm:animOne val="branch"/>
          <dgm:animLvl val="lvl"/>
          <dgm:resizeHandles/>
        </dgm:presLayoutVars>
      </dgm:prSet>
      <dgm:spPr/>
      <dgm:t>
        <a:bodyPr/>
        <a:lstStyle/>
        <a:p>
          <a:pPr rtl="1"/>
          <a:endParaRPr lang="ar-IQ"/>
        </a:p>
      </dgm:t>
    </dgm:pt>
    <dgm:pt modelId="{13733E33-7D70-4893-B59D-24CC79CD03F6}" type="pres">
      <dgm:prSet presAssocID="{E30773BA-375F-45E4-973F-851B2A136B13}" presName="hierRoot1" presStyleCnt="0">
        <dgm:presLayoutVars>
          <dgm:hierBranch val="init"/>
        </dgm:presLayoutVars>
      </dgm:prSet>
      <dgm:spPr/>
    </dgm:pt>
    <dgm:pt modelId="{3AB5D74C-1D71-4C69-B424-89101EDCBDA1}" type="pres">
      <dgm:prSet presAssocID="{E30773BA-375F-45E4-973F-851B2A136B13}" presName="rootComposite1" presStyleCnt="0"/>
      <dgm:spPr/>
    </dgm:pt>
    <dgm:pt modelId="{2BEA6C4E-D273-4004-9AB9-B45146B73B04}" type="pres">
      <dgm:prSet presAssocID="{E30773BA-375F-45E4-973F-851B2A136B13}" presName="rootText1" presStyleLbl="node0" presStyleIdx="0" presStyleCnt="1" custLinFactNeighborX="2284" custLinFactNeighborY="-268">
        <dgm:presLayoutVars>
          <dgm:chPref val="3"/>
        </dgm:presLayoutVars>
      </dgm:prSet>
      <dgm:spPr/>
      <dgm:t>
        <a:bodyPr/>
        <a:lstStyle/>
        <a:p>
          <a:pPr rtl="1"/>
          <a:endParaRPr lang="ar-IQ"/>
        </a:p>
      </dgm:t>
    </dgm:pt>
    <dgm:pt modelId="{0F59BC35-3A7A-45F0-AC76-ECB34C6C04FB}" type="pres">
      <dgm:prSet presAssocID="{E30773BA-375F-45E4-973F-851B2A136B13}" presName="rootConnector1" presStyleLbl="node1" presStyleIdx="0" presStyleCnt="0"/>
      <dgm:spPr/>
      <dgm:t>
        <a:bodyPr/>
        <a:lstStyle/>
        <a:p>
          <a:pPr rtl="1"/>
          <a:endParaRPr lang="ar-IQ"/>
        </a:p>
      </dgm:t>
    </dgm:pt>
    <dgm:pt modelId="{89170C7C-0773-4A12-907E-124F1702C1C5}" type="pres">
      <dgm:prSet presAssocID="{E30773BA-375F-45E4-973F-851B2A136B13}" presName="hierChild2" presStyleCnt="0"/>
      <dgm:spPr/>
    </dgm:pt>
    <dgm:pt modelId="{06458E5B-FCE9-491B-B2A8-19925E8D5BE9}" type="pres">
      <dgm:prSet presAssocID="{98F04749-BD65-43AC-AEA8-BDD7FD184B23}" presName="Name37" presStyleLbl="parChTrans1D2" presStyleIdx="0" presStyleCnt="2"/>
      <dgm:spPr/>
      <dgm:t>
        <a:bodyPr/>
        <a:lstStyle/>
        <a:p>
          <a:pPr rtl="1"/>
          <a:endParaRPr lang="ar-IQ"/>
        </a:p>
      </dgm:t>
    </dgm:pt>
    <dgm:pt modelId="{AEDD5C74-99D6-4646-9F0A-BAC5C35C3CD2}" type="pres">
      <dgm:prSet presAssocID="{AA0A5E75-271B-49C5-A650-561E4BFB30EA}" presName="hierRoot2" presStyleCnt="0">
        <dgm:presLayoutVars>
          <dgm:hierBranch val="init"/>
        </dgm:presLayoutVars>
      </dgm:prSet>
      <dgm:spPr/>
    </dgm:pt>
    <dgm:pt modelId="{53E622F6-73BD-46AC-9B61-05E9A9AAD1B7}" type="pres">
      <dgm:prSet presAssocID="{AA0A5E75-271B-49C5-A650-561E4BFB30EA}" presName="rootComposite" presStyleCnt="0"/>
      <dgm:spPr/>
    </dgm:pt>
    <dgm:pt modelId="{B2631833-146F-4E63-B8F3-44BFB6E8F834}" type="pres">
      <dgm:prSet presAssocID="{AA0A5E75-271B-49C5-A650-561E4BFB30EA}" presName="rootText" presStyleLbl="node2" presStyleIdx="0" presStyleCnt="2">
        <dgm:presLayoutVars>
          <dgm:chPref val="3"/>
        </dgm:presLayoutVars>
      </dgm:prSet>
      <dgm:spPr/>
      <dgm:t>
        <a:bodyPr/>
        <a:lstStyle/>
        <a:p>
          <a:pPr rtl="1"/>
          <a:endParaRPr lang="ar-IQ"/>
        </a:p>
      </dgm:t>
    </dgm:pt>
    <dgm:pt modelId="{A8EA5B7A-2A2A-4952-A78D-C6BE1EDCB6D6}" type="pres">
      <dgm:prSet presAssocID="{AA0A5E75-271B-49C5-A650-561E4BFB30EA}" presName="rootConnector" presStyleLbl="node2" presStyleIdx="0" presStyleCnt="2"/>
      <dgm:spPr/>
      <dgm:t>
        <a:bodyPr/>
        <a:lstStyle/>
        <a:p>
          <a:pPr rtl="1"/>
          <a:endParaRPr lang="ar-IQ"/>
        </a:p>
      </dgm:t>
    </dgm:pt>
    <dgm:pt modelId="{421B2EAF-F192-4DAD-8742-EA93B38C2291}" type="pres">
      <dgm:prSet presAssocID="{AA0A5E75-271B-49C5-A650-561E4BFB30EA}" presName="hierChild4" presStyleCnt="0"/>
      <dgm:spPr/>
    </dgm:pt>
    <dgm:pt modelId="{465ECF93-1119-45CB-BA25-30CA8AB3D62F}" type="pres">
      <dgm:prSet presAssocID="{AA0A5E75-271B-49C5-A650-561E4BFB30EA}" presName="hierChild5" presStyleCnt="0"/>
      <dgm:spPr/>
    </dgm:pt>
    <dgm:pt modelId="{54D715C6-8155-446C-B173-1A6216A8D8EE}" type="pres">
      <dgm:prSet presAssocID="{714BA1D2-8815-41BD-B0E2-6346DA062DC9}" presName="Name37" presStyleLbl="parChTrans1D2" presStyleIdx="1" presStyleCnt="2"/>
      <dgm:spPr/>
      <dgm:t>
        <a:bodyPr/>
        <a:lstStyle/>
        <a:p>
          <a:pPr rtl="1"/>
          <a:endParaRPr lang="ar-IQ"/>
        </a:p>
      </dgm:t>
    </dgm:pt>
    <dgm:pt modelId="{A147266F-9A42-4A67-BE33-8F9E1803A855}" type="pres">
      <dgm:prSet presAssocID="{2EC92216-92A7-4E09-A01D-FE785EDC559B}" presName="hierRoot2" presStyleCnt="0">
        <dgm:presLayoutVars>
          <dgm:hierBranch val="init"/>
        </dgm:presLayoutVars>
      </dgm:prSet>
      <dgm:spPr/>
    </dgm:pt>
    <dgm:pt modelId="{D21004E6-0834-4A9F-8CC9-93421FEF61C4}" type="pres">
      <dgm:prSet presAssocID="{2EC92216-92A7-4E09-A01D-FE785EDC559B}" presName="rootComposite" presStyleCnt="0"/>
      <dgm:spPr/>
    </dgm:pt>
    <dgm:pt modelId="{0F6FAF81-3B3A-4705-BC43-212308D4BB98}" type="pres">
      <dgm:prSet presAssocID="{2EC92216-92A7-4E09-A01D-FE785EDC559B}" presName="rootText" presStyleLbl="node2" presStyleIdx="1" presStyleCnt="2" custScaleX="115695">
        <dgm:presLayoutVars>
          <dgm:chPref val="3"/>
        </dgm:presLayoutVars>
      </dgm:prSet>
      <dgm:spPr/>
      <dgm:t>
        <a:bodyPr/>
        <a:lstStyle/>
        <a:p>
          <a:pPr rtl="1"/>
          <a:endParaRPr lang="ar-IQ"/>
        </a:p>
      </dgm:t>
    </dgm:pt>
    <dgm:pt modelId="{B5C7DD9B-A88A-45F1-A3CE-8FB6D48C170A}" type="pres">
      <dgm:prSet presAssocID="{2EC92216-92A7-4E09-A01D-FE785EDC559B}" presName="rootConnector" presStyleLbl="node2" presStyleIdx="1" presStyleCnt="2"/>
      <dgm:spPr/>
      <dgm:t>
        <a:bodyPr/>
        <a:lstStyle/>
        <a:p>
          <a:pPr rtl="1"/>
          <a:endParaRPr lang="ar-IQ"/>
        </a:p>
      </dgm:t>
    </dgm:pt>
    <dgm:pt modelId="{E402F6AF-89F4-47F4-8483-6894222929F3}" type="pres">
      <dgm:prSet presAssocID="{2EC92216-92A7-4E09-A01D-FE785EDC559B}" presName="hierChild4" presStyleCnt="0"/>
      <dgm:spPr/>
    </dgm:pt>
    <dgm:pt modelId="{69E08CEE-45E8-47C4-B052-9FDB54E7C566}" type="pres">
      <dgm:prSet presAssocID="{1967085B-6CA7-4439-9C25-A077BB913503}" presName="Name37" presStyleLbl="parChTrans1D3" presStyleIdx="0" presStyleCnt="2"/>
      <dgm:spPr/>
      <dgm:t>
        <a:bodyPr/>
        <a:lstStyle/>
        <a:p>
          <a:pPr rtl="1"/>
          <a:endParaRPr lang="ar-IQ"/>
        </a:p>
      </dgm:t>
    </dgm:pt>
    <dgm:pt modelId="{4EEDA203-AEB2-4F2B-AF60-FDD574134421}" type="pres">
      <dgm:prSet presAssocID="{85DD1EAF-1CE4-4282-B3C0-23BC19474E7F}" presName="hierRoot2" presStyleCnt="0">
        <dgm:presLayoutVars>
          <dgm:hierBranch val="init"/>
        </dgm:presLayoutVars>
      </dgm:prSet>
      <dgm:spPr/>
    </dgm:pt>
    <dgm:pt modelId="{97BAA3AD-C29E-4CCC-959B-2C0CF6586C07}" type="pres">
      <dgm:prSet presAssocID="{85DD1EAF-1CE4-4282-B3C0-23BC19474E7F}" presName="rootComposite" presStyleCnt="0"/>
      <dgm:spPr/>
    </dgm:pt>
    <dgm:pt modelId="{E824B4AF-4965-46BF-962F-41BF55C1CF92}" type="pres">
      <dgm:prSet presAssocID="{85DD1EAF-1CE4-4282-B3C0-23BC19474E7F}" presName="rootText" presStyleLbl="node3" presStyleIdx="0" presStyleCnt="2" custLinFactNeighborX="33783" custLinFactNeighborY="47859">
        <dgm:presLayoutVars>
          <dgm:chPref val="3"/>
        </dgm:presLayoutVars>
      </dgm:prSet>
      <dgm:spPr/>
      <dgm:t>
        <a:bodyPr/>
        <a:lstStyle/>
        <a:p>
          <a:pPr rtl="1"/>
          <a:endParaRPr lang="ar-IQ"/>
        </a:p>
      </dgm:t>
    </dgm:pt>
    <dgm:pt modelId="{0360B538-BB1B-4E8D-8F46-D38AC49D4C4F}" type="pres">
      <dgm:prSet presAssocID="{85DD1EAF-1CE4-4282-B3C0-23BC19474E7F}" presName="rootConnector" presStyleLbl="node3" presStyleIdx="0" presStyleCnt="2"/>
      <dgm:spPr/>
      <dgm:t>
        <a:bodyPr/>
        <a:lstStyle/>
        <a:p>
          <a:pPr rtl="1"/>
          <a:endParaRPr lang="ar-IQ"/>
        </a:p>
      </dgm:t>
    </dgm:pt>
    <dgm:pt modelId="{527C4C90-1C06-4719-AC31-5A8C31CCDE8B}" type="pres">
      <dgm:prSet presAssocID="{85DD1EAF-1CE4-4282-B3C0-23BC19474E7F}" presName="hierChild4" presStyleCnt="0"/>
      <dgm:spPr/>
    </dgm:pt>
    <dgm:pt modelId="{431F0EA1-0D07-49D8-A77B-01CABA4DC98F}" type="pres">
      <dgm:prSet presAssocID="{85DD1EAF-1CE4-4282-B3C0-23BC19474E7F}" presName="hierChild5" presStyleCnt="0"/>
      <dgm:spPr/>
    </dgm:pt>
    <dgm:pt modelId="{DAF0684D-F776-4ADC-A02C-7151CB841BA5}" type="pres">
      <dgm:prSet presAssocID="{B1D78D27-294A-4F21-9D9B-CF4ACB4B8FA2}" presName="Name37" presStyleLbl="parChTrans1D3" presStyleIdx="1" presStyleCnt="2"/>
      <dgm:spPr/>
      <dgm:t>
        <a:bodyPr/>
        <a:lstStyle/>
        <a:p>
          <a:pPr rtl="1"/>
          <a:endParaRPr lang="ar-IQ"/>
        </a:p>
      </dgm:t>
    </dgm:pt>
    <dgm:pt modelId="{B9988935-5DCC-46DE-BB46-B5DAC80F71F4}" type="pres">
      <dgm:prSet presAssocID="{B8207AD0-CD47-4C95-908A-5AB0E56A004C}" presName="hierRoot2" presStyleCnt="0">
        <dgm:presLayoutVars>
          <dgm:hierBranch val="init"/>
        </dgm:presLayoutVars>
      </dgm:prSet>
      <dgm:spPr/>
    </dgm:pt>
    <dgm:pt modelId="{AB3B7613-CC82-4A3C-8FF7-4CEC0528561B}" type="pres">
      <dgm:prSet presAssocID="{B8207AD0-CD47-4C95-908A-5AB0E56A004C}" presName="rootComposite" presStyleCnt="0"/>
      <dgm:spPr/>
    </dgm:pt>
    <dgm:pt modelId="{63312AC9-ECF6-430C-A405-C553B76B2341}" type="pres">
      <dgm:prSet presAssocID="{B8207AD0-CD47-4C95-908A-5AB0E56A004C}" presName="rootText" presStyleLbl="node3" presStyleIdx="1" presStyleCnt="2" custScaleX="116948" custLinFactX="-51151" custLinFactNeighborX="-100000" custLinFactNeighborY="-94141">
        <dgm:presLayoutVars>
          <dgm:chPref val="3"/>
        </dgm:presLayoutVars>
      </dgm:prSet>
      <dgm:spPr/>
      <dgm:t>
        <a:bodyPr/>
        <a:lstStyle/>
        <a:p>
          <a:pPr rtl="1"/>
          <a:endParaRPr lang="ar-IQ"/>
        </a:p>
      </dgm:t>
    </dgm:pt>
    <dgm:pt modelId="{479C3459-FCBC-402F-ADC6-F6AF4DC26705}" type="pres">
      <dgm:prSet presAssocID="{B8207AD0-CD47-4C95-908A-5AB0E56A004C}" presName="rootConnector" presStyleLbl="node3" presStyleIdx="1" presStyleCnt="2"/>
      <dgm:spPr/>
      <dgm:t>
        <a:bodyPr/>
        <a:lstStyle/>
        <a:p>
          <a:pPr rtl="1"/>
          <a:endParaRPr lang="ar-IQ"/>
        </a:p>
      </dgm:t>
    </dgm:pt>
    <dgm:pt modelId="{815AFB95-2EB6-4427-AF0C-4742C2299807}" type="pres">
      <dgm:prSet presAssocID="{B8207AD0-CD47-4C95-908A-5AB0E56A004C}" presName="hierChild4" presStyleCnt="0"/>
      <dgm:spPr/>
    </dgm:pt>
    <dgm:pt modelId="{5671710D-70AE-4976-A41E-2E648AB087B4}" type="pres">
      <dgm:prSet presAssocID="{B8207AD0-CD47-4C95-908A-5AB0E56A004C}" presName="hierChild5" presStyleCnt="0"/>
      <dgm:spPr/>
    </dgm:pt>
    <dgm:pt modelId="{F6BEBB2A-CB71-4DA6-A39B-BFED496B4548}" type="pres">
      <dgm:prSet presAssocID="{2EC92216-92A7-4E09-A01D-FE785EDC559B}" presName="hierChild5" presStyleCnt="0"/>
      <dgm:spPr/>
    </dgm:pt>
    <dgm:pt modelId="{CB60DB42-AAB7-46ED-84F8-0E44FED7E07F}" type="pres">
      <dgm:prSet presAssocID="{E30773BA-375F-45E4-973F-851B2A136B13}" presName="hierChild3" presStyleCnt="0"/>
      <dgm:spPr/>
    </dgm:pt>
  </dgm:ptLst>
  <dgm:cxnLst>
    <dgm:cxn modelId="{3C1BE095-B942-4F48-9E12-A69F17F55E22}" type="presOf" srcId="{AA0A5E75-271B-49C5-A650-561E4BFB30EA}" destId="{A8EA5B7A-2A2A-4952-A78D-C6BE1EDCB6D6}" srcOrd="1" destOrd="0" presId="urn:microsoft.com/office/officeart/2005/8/layout/orgChart1"/>
    <dgm:cxn modelId="{44E65E60-CC3C-4293-846C-BF0B7AAD9587}" srcId="{2EC92216-92A7-4E09-A01D-FE785EDC559B}" destId="{85DD1EAF-1CE4-4282-B3C0-23BC19474E7F}" srcOrd="0" destOrd="0" parTransId="{1967085B-6CA7-4439-9C25-A077BB913503}" sibTransId="{0D239ECB-07C8-4AEB-B385-00864E22828F}"/>
    <dgm:cxn modelId="{7268888B-B896-416A-89A6-AAC756DB8F73}" type="presOf" srcId="{85DD1EAF-1CE4-4282-B3C0-23BC19474E7F}" destId="{E824B4AF-4965-46BF-962F-41BF55C1CF92}" srcOrd="0" destOrd="0" presId="urn:microsoft.com/office/officeart/2005/8/layout/orgChart1"/>
    <dgm:cxn modelId="{C9C67024-3038-4690-AEC2-6C7C8950D198}" type="presOf" srcId="{06ED1291-D913-42C8-AE10-83DA47CC9562}" destId="{1BD16D19-B17E-45B6-B55D-184EC96A16EB}" srcOrd="0" destOrd="0" presId="urn:microsoft.com/office/officeart/2005/8/layout/orgChart1"/>
    <dgm:cxn modelId="{E2F2AC45-3E88-46DA-A76B-802CDACF9B5F}" srcId="{E30773BA-375F-45E4-973F-851B2A136B13}" destId="{2EC92216-92A7-4E09-A01D-FE785EDC559B}" srcOrd="1" destOrd="0" parTransId="{714BA1D2-8815-41BD-B0E2-6346DA062DC9}" sibTransId="{9C94E331-0755-4AED-A8C3-56287A165046}"/>
    <dgm:cxn modelId="{AB7F0FDC-5EC6-4833-8605-2E8C5B60ED2C}" type="presOf" srcId="{1967085B-6CA7-4439-9C25-A077BB913503}" destId="{69E08CEE-45E8-47C4-B052-9FDB54E7C566}" srcOrd="0" destOrd="0" presId="urn:microsoft.com/office/officeart/2005/8/layout/orgChart1"/>
    <dgm:cxn modelId="{9D3280A5-F960-4A5B-AE98-3023E44B862E}" type="presOf" srcId="{B8207AD0-CD47-4C95-908A-5AB0E56A004C}" destId="{63312AC9-ECF6-430C-A405-C553B76B2341}" srcOrd="0" destOrd="0" presId="urn:microsoft.com/office/officeart/2005/8/layout/orgChart1"/>
    <dgm:cxn modelId="{DDA56851-87B8-42F5-A2CC-DAAD5626E0C5}" type="presOf" srcId="{B1D78D27-294A-4F21-9D9B-CF4ACB4B8FA2}" destId="{DAF0684D-F776-4ADC-A02C-7151CB841BA5}" srcOrd="0" destOrd="0" presId="urn:microsoft.com/office/officeart/2005/8/layout/orgChart1"/>
    <dgm:cxn modelId="{39A92722-C7B5-4895-86B9-336B72BD115E}" type="presOf" srcId="{2EC92216-92A7-4E09-A01D-FE785EDC559B}" destId="{B5C7DD9B-A88A-45F1-A3CE-8FB6D48C170A}" srcOrd="1" destOrd="0" presId="urn:microsoft.com/office/officeart/2005/8/layout/orgChart1"/>
    <dgm:cxn modelId="{40D0354D-8DFC-43FD-976D-A7BB0DFBADD9}" type="presOf" srcId="{E30773BA-375F-45E4-973F-851B2A136B13}" destId="{0F59BC35-3A7A-45F0-AC76-ECB34C6C04FB}" srcOrd="1" destOrd="0" presId="urn:microsoft.com/office/officeart/2005/8/layout/orgChart1"/>
    <dgm:cxn modelId="{E2F850A9-7E63-4EA4-826B-829D7570E250}" srcId="{06ED1291-D913-42C8-AE10-83DA47CC9562}" destId="{E30773BA-375F-45E4-973F-851B2A136B13}" srcOrd="0" destOrd="0" parTransId="{5EB0E1AD-DB2E-471C-9D3F-E25B3AA678AF}" sibTransId="{DD739BBE-FFC5-4F81-8DD3-DE17BB2B6139}"/>
    <dgm:cxn modelId="{8D9AA5DE-4008-4D44-A2CE-43B6492D49EE}" srcId="{E30773BA-375F-45E4-973F-851B2A136B13}" destId="{AA0A5E75-271B-49C5-A650-561E4BFB30EA}" srcOrd="0" destOrd="0" parTransId="{98F04749-BD65-43AC-AEA8-BDD7FD184B23}" sibTransId="{E8682C85-4FD7-4B36-B04F-CC3BEB70D00B}"/>
    <dgm:cxn modelId="{ECF13DE6-3A5E-4788-9825-AAFD9E08E700}" type="presOf" srcId="{2EC92216-92A7-4E09-A01D-FE785EDC559B}" destId="{0F6FAF81-3B3A-4705-BC43-212308D4BB98}" srcOrd="0" destOrd="0" presId="urn:microsoft.com/office/officeart/2005/8/layout/orgChart1"/>
    <dgm:cxn modelId="{344C24C3-404A-4349-806F-D714F66F8E8B}" type="presOf" srcId="{AA0A5E75-271B-49C5-A650-561E4BFB30EA}" destId="{B2631833-146F-4E63-B8F3-44BFB6E8F834}" srcOrd="0" destOrd="0" presId="urn:microsoft.com/office/officeart/2005/8/layout/orgChart1"/>
    <dgm:cxn modelId="{F5F74165-C25F-4DFE-B68A-AB951E264418}" type="presOf" srcId="{B8207AD0-CD47-4C95-908A-5AB0E56A004C}" destId="{479C3459-FCBC-402F-ADC6-F6AF4DC26705}" srcOrd="1" destOrd="0" presId="urn:microsoft.com/office/officeart/2005/8/layout/orgChart1"/>
    <dgm:cxn modelId="{5D26715C-95E4-4883-BE42-952D09042F0C}" type="presOf" srcId="{714BA1D2-8815-41BD-B0E2-6346DA062DC9}" destId="{54D715C6-8155-446C-B173-1A6216A8D8EE}" srcOrd="0" destOrd="0" presId="urn:microsoft.com/office/officeart/2005/8/layout/orgChart1"/>
    <dgm:cxn modelId="{F9F759FE-A12D-45E9-AA43-AA9DA70E3A3D}" type="presOf" srcId="{E30773BA-375F-45E4-973F-851B2A136B13}" destId="{2BEA6C4E-D273-4004-9AB9-B45146B73B04}" srcOrd="0" destOrd="0" presId="urn:microsoft.com/office/officeart/2005/8/layout/orgChart1"/>
    <dgm:cxn modelId="{DA08EFFE-093F-48AE-87EF-9B3211492B46}" type="presOf" srcId="{85DD1EAF-1CE4-4282-B3C0-23BC19474E7F}" destId="{0360B538-BB1B-4E8D-8F46-D38AC49D4C4F}" srcOrd="1" destOrd="0" presId="urn:microsoft.com/office/officeart/2005/8/layout/orgChart1"/>
    <dgm:cxn modelId="{5F4935DA-11CA-49E3-8C8B-4605BDE584A7}" srcId="{2EC92216-92A7-4E09-A01D-FE785EDC559B}" destId="{B8207AD0-CD47-4C95-908A-5AB0E56A004C}" srcOrd="1" destOrd="0" parTransId="{B1D78D27-294A-4F21-9D9B-CF4ACB4B8FA2}" sibTransId="{C7C8DD85-C97B-4CFD-9AC0-DE6FB3C96AB5}"/>
    <dgm:cxn modelId="{4FBDACCC-C2F2-4362-A3B9-2E0AFB45A35B}" type="presOf" srcId="{98F04749-BD65-43AC-AEA8-BDD7FD184B23}" destId="{06458E5B-FCE9-491B-B2A8-19925E8D5BE9}" srcOrd="0" destOrd="0" presId="urn:microsoft.com/office/officeart/2005/8/layout/orgChart1"/>
    <dgm:cxn modelId="{4EE42BEC-DE8D-42BB-9177-D1ECEA9DE3FD}" type="presParOf" srcId="{1BD16D19-B17E-45B6-B55D-184EC96A16EB}" destId="{13733E33-7D70-4893-B59D-24CC79CD03F6}" srcOrd="0" destOrd="0" presId="urn:microsoft.com/office/officeart/2005/8/layout/orgChart1"/>
    <dgm:cxn modelId="{504493DD-A80F-44F7-B7E0-B76BD8D1861D}" type="presParOf" srcId="{13733E33-7D70-4893-B59D-24CC79CD03F6}" destId="{3AB5D74C-1D71-4C69-B424-89101EDCBDA1}" srcOrd="0" destOrd="0" presId="urn:microsoft.com/office/officeart/2005/8/layout/orgChart1"/>
    <dgm:cxn modelId="{FF1B59A0-0776-4A44-845C-7306C3EF8D64}" type="presParOf" srcId="{3AB5D74C-1D71-4C69-B424-89101EDCBDA1}" destId="{2BEA6C4E-D273-4004-9AB9-B45146B73B04}" srcOrd="0" destOrd="0" presId="urn:microsoft.com/office/officeart/2005/8/layout/orgChart1"/>
    <dgm:cxn modelId="{556279CF-3D73-4F7B-8972-A654E5F74C80}" type="presParOf" srcId="{3AB5D74C-1D71-4C69-B424-89101EDCBDA1}" destId="{0F59BC35-3A7A-45F0-AC76-ECB34C6C04FB}" srcOrd="1" destOrd="0" presId="urn:microsoft.com/office/officeart/2005/8/layout/orgChart1"/>
    <dgm:cxn modelId="{094B13C8-2199-43DF-9BEF-16D6621E3906}" type="presParOf" srcId="{13733E33-7D70-4893-B59D-24CC79CD03F6}" destId="{89170C7C-0773-4A12-907E-124F1702C1C5}" srcOrd="1" destOrd="0" presId="urn:microsoft.com/office/officeart/2005/8/layout/orgChart1"/>
    <dgm:cxn modelId="{A0B01E39-7D1A-4B07-ADBB-DA45A0B2B391}" type="presParOf" srcId="{89170C7C-0773-4A12-907E-124F1702C1C5}" destId="{06458E5B-FCE9-491B-B2A8-19925E8D5BE9}" srcOrd="0" destOrd="0" presId="urn:microsoft.com/office/officeart/2005/8/layout/orgChart1"/>
    <dgm:cxn modelId="{7E5D2ADC-2055-4C0E-8D03-4B0B27BAA5EC}" type="presParOf" srcId="{89170C7C-0773-4A12-907E-124F1702C1C5}" destId="{AEDD5C74-99D6-4646-9F0A-BAC5C35C3CD2}" srcOrd="1" destOrd="0" presId="urn:microsoft.com/office/officeart/2005/8/layout/orgChart1"/>
    <dgm:cxn modelId="{5B0EA79A-9993-423F-9873-8516783B9D41}" type="presParOf" srcId="{AEDD5C74-99D6-4646-9F0A-BAC5C35C3CD2}" destId="{53E622F6-73BD-46AC-9B61-05E9A9AAD1B7}" srcOrd="0" destOrd="0" presId="urn:microsoft.com/office/officeart/2005/8/layout/orgChart1"/>
    <dgm:cxn modelId="{557E5981-5878-4CA2-BBA1-7013CA0C9CA2}" type="presParOf" srcId="{53E622F6-73BD-46AC-9B61-05E9A9AAD1B7}" destId="{B2631833-146F-4E63-B8F3-44BFB6E8F834}" srcOrd="0" destOrd="0" presId="urn:microsoft.com/office/officeart/2005/8/layout/orgChart1"/>
    <dgm:cxn modelId="{2A4533D6-068D-4D28-B282-757BDD55979C}" type="presParOf" srcId="{53E622F6-73BD-46AC-9B61-05E9A9AAD1B7}" destId="{A8EA5B7A-2A2A-4952-A78D-C6BE1EDCB6D6}" srcOrd="1" destOrd="0" presId="urn:microsoft.com/office/officeart/2005/8/layout/orgChart1"/>
    <dgm:cxn modelId="{A1BABBDD-3879-487C-8B63-E1286790145D}" type="presParOf" srcId="{AEDD5C74-99D6-4646-9F0A-BAC5C35C3CD2}" destId="{421B2EAF-F192-4DAD-8742-EA93B38C2291}" srcOrd="1" destOrd="0" presId="urn:microsoft.com/office/officeart/2005/8/layout/orgChart1"/>
    <dgm:cxn modelId="{8A58D764-E3E7-4B33-8558-0494A128E00F}" type="presParOf" srcId="{AEDD5C74-99D6-4646-9F0A-BAC5C35C3CD2}" destId="{465ECF93-1119-45CB-BA25-30CA8AB3D62F}" srcOrd="2" destOrd="0" presId="urn:microsoft.com/office/officeart/2005/8/layout/orgChart1"/>
    <dgm:cxn modelId="{3FDC3845-DA28-49BF-80A6-78859813DEC6}" type="presParOf" srcId="{89170C7C-0773-4A12-907E-124F1702C1C5}" destId="{54D715C6-8155-446C-B173-1A6216A8D8EE}" srcOrd="2" destOrd="0" presId="urn:microsoft.com/office/officeart/2005/8/layout/orgChart1"/>
    <dgm:cxn modelId="{E3827762-42E2-4A6B-9709-9C797DE7A218}" type="presParOf" srcId="{89170C7C-0773-4A12-907E-124F1702C1C5}" destId="{A147266F-9A42-4A67-BE33-8F9E1803A855}" srcOrd="3" destOrd="0" presId="urn:microsoft.com/office/officeart/2005/8/layout/orgChart1"/>
    <dgm:cxn modelId="{6996BE62-6D8E-4D7F-8BCE-1A95AA7935B5}" type="presParOf" srcId="{A147266F-9A42-4A67-BE33-8F9E1803A855}" destId="{D21004E6-0834-4A9F-8CC9-93421FEF61C4}" srcOrd="0" destOrd="0" presId="urn:microsoft.com/office/officeart/2005/8/layout/orgChart1"/>
    <dgm:cxn modelId="{06DBCBCC-6202-4378-869E-7EC1AF658A4E}" type="presParOf" srcId="{D21004E6-0834-4A9F-8CC9-93421FEF61C4}" destId="{0F6FAF81-3B3A-4705-BC43-212308D4BB98}" srcOrd="0" destOrd="0" presId="urn:microsoft.com/office/officeart/2005/8/layout/orgChart1"/>
    <dgm:cxn modelId="{2BA6BC4F-B5B7-4594-8222-C473D1043332}" type="presParOf" srcId="{D21004E6-0834-4A9F-8CC9-93421FEF61C4}" destId="{B5C7DD9B-A88A-45F1-A3CE-8FB6D48C170A}" srcOrd="1" destOrd="0" presId="urn:microsoft.com/office/officeart/2005/8/layout/orgChart1"/>
    <dgm:cxn modelId="{C6B0CD80-1FE5-4A25-9718-093FFC6FDFD5}" type="presParOf" srcId="{A147266F-9A42-4A67-BE33-8F9E1803A855}" destId="{E402F6AF-89F4-47F4-8483-6894222929F3}" srcOrd="1" destOrd="0" presId="urn:microsoft.com/office/officeart/2005/8/layout/orgChart1"/>
    <dgm:cxn modelId="{13237209-45C6-4C6D-B0F3-6AEB0F737EE5}" type="presParOf" srcId="{E402F6AF-89F4-47F4-8483-6894222929F3}" destId="{69E08CEE-45E8-47C4-B052-9FDB54E7C566}" srcOrd="0" destOrd="0" presId="urn:microsoft.com/office/officeart/2005/8/layout/orgChart1"/>
    <dgm:cxn modelId="{1A06F91D-EF0E-4C26-8C4B-E7AB5E87651B}" type="presParOf" srcId="{E402F6AF-89F4-47F4-8483-6894222929F3}" destId="{4EEDA203-AEB2-4F2B-AF60-FDD574134421}" srcOrd="1" destOrd="0" presId="urn:microsoft.com/office/officeart/2005/8/layout/orgChart1"/>
    <dgm:cxn modelId="{3886B7B3-6339-466B-A98A-6F42936B6643}" type="presParOf" srcId="{4EEDA203-AEB2-4F2B-AF60-FDD574134421}" destId="{97BAA3AD-C29E-4CCC-959B-2C0CF6586C07}" srcOrd="0" destOrd="0" presId="urn:microsoft.com/office/officeart/2005/8/layout/orgChart1"/>
    <dgm:cxn modelId="{2540B4D1-310C-46C2-BD1C-0A409799C6D2}" type="presParOf" srcId="{97BAA3AD-C29E-4CCC-959B-2C0CF6586C07}" destId="{E824B4AF-4965-46BF-962F-41BF55C1CF92}" srcOrd="0" destOrd="0" presId="urn:microsoft.com/office/officeart/2005/8/layout/orgChart1"/>
    <dgm:cxn modelId="{7151546E-62E0-46A0-A5E3-62CAA1FBF781}" type="presParOf" srcId="{97BAA3AD-C29E-4CCC-959B-2C0CF6586C07}" destId="{0360B538-BB1B-4E8D-8F46-D38AC49D4C4F}" srcOrd="1" destOrd="0" presId="urn:microsoft.com/office/officeart/2005/8/layout/orgChart1"/>
    <dgm:cxn modelId="{D2F5DC61-FE47-404B-B56F-F8E697FA4B0A}" type="presParOf" srcId="{4EEDA203-AEB2-4F2B-AF60-FDD574134421}" destId="{527C4C90-1C06-4719-AC31-5A8C31CCDE8B}" srcOrd="1" destOrd="0" presId="urn:microsoft.com/office/officeart/2005/8/layout/orgChart1"/>
    <dgm:cxn modelId="{0FB7D1BA-C1CC-4AB4-B1AC-B0AE3E6BE3FF}" type="presParOf" srcId="{4EEDA203-AEB2-4F2B-AF60-FDD574134421}" destId="{431F0EA1-0D07-49D8-A77B-01CABA4DC98F}" srcOrd="2" destOrd="0" presId="urn:microsoft.com/office/officeart/2005/8/layout/orgChart1"/>
    <dgm:cxn modelId="{472F4248-D004-41F8-8C49-07DBAD27BC76}" type="presParOf" srcId="{E402F6AF-89F4-47F4-8483-6894222929F3}" destId="{DAF0684D-F776-4ADC-A02C-7151CB841BA5}" srcOrd="2" destOrd="0" presId="urn:microsoft.com/office/officeart/2005/8/layout/orgChart1"/>
    <dgm:cxn modelId="{E52A596D-3AFC-45E4-8D09-C274810C549F}" type="presParOf" srcId="{E402F6AF-89F4-47F4-8483-6894222929F3}" destId="{B9988935-5DCC-46DE-BB46-B5DAC80F71F4}" srcOrd="3" destOrd="0" presId="urn:microsoft.com/office/officeart/2005/8/layout/orgChart1"/>
    <dgm:cxn modelId="{87B9D86B-F238-4690-AA79-F9ADC6B7327F}" type="presParOf" srcId="{B9988935-5DCC-46DE-BB46-B5DAC80F71F4}" destId="{AB3B7613-CC82-4A3C-8FF7-4CEC0528561B}" srcOrd="0" destOrd="0" presId="urn:microsoft.com/office/officeart/2005/8/layout/orgChart1"/>
    <dgm:cxn modelId="{0B02336A-D07E-48D6-87CB-9EFE05AD72BF}" type="presParOf" srcId="{AB3B7613-CC82-4A3C-8FF7-4CEC0528561B}" destId="{63312AC9-ECF6-430C-A405-C553B76B2341}" srcOrd="0" destOrd="0" presId="urn:microsoft.com/office/officeart/2005/8/layout/orgChart1"/>
    <dgm:cxn modelId="{EBEF3795-4895-41D8-88A4-EB876B7FEF03}" type="presParOf" srcId="{AB3B7613-CC82-4A3C-8FF7-4CEC0528561B}" destId="{479C3459-FCBC-402F-ADC6-F6AF4DC26705}" srcOrd="1" destOrd="0" presId="urn:microsoft.com/office/officeart/2005/8/layout/orgChart1"/>
    <dgm:cxn modelId="{2D6E5885-2F7B-44A8-AD8B-3C73808A519E}" type="presParOf" srcId="{B9988935-5DCC-46DE-BB46-B5DAC80F71F4}" destId="{815AFB95-2EB6-4427-AF0C-4742C2299807}" srcOrd="1" destOrd="0" presId="urn:microsoft.com/office/officeart/2005/8/layout/orgChart1"/>
    <dgm:cxn modelId="{7074ADBC-2A48-47D1-98ED-4A3D715252FF}" type="presParOf" srcId="{B9988935-5DCC-46DE-BB46-B5DAC80F71F4}" destId="{5671710D-70AE-4976-A41E-2E648AB087B4}" srcOrd="2" destOrd="0" presId="urn:microsoft.com/office/officeart/2005/8/layout/orgChart1"/>
    <dgm:cxn modelId="{45B69DE6-1CA5-49E5-8AFA-2B1070695E20}" type="presParOf" srcId="{A147266F-9A42-4A67-BE33-8F9E1803A855}" destId="{F6BEBB2A-CB71-4DA6-A39B-BFED496B4548}" srcOrd="2" destOrd="0" presId="urn:microsoft.com/office/officeart/2005/8/layout/orgChart1"/>
    <dgm:cxn modelId="{2A45DEDE-B5B2-447D-AE11-B39E9147F983}" type="presParOf" srcId="{13733E33-7D70-4893-B59D-24CC79CD03F6}" destId="{CB60DB42-AAB7-46ED-84F8-0E44FED7E07F}"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F0684D-F776-4ADC-A02C-7151CB841BA5}">
      <dsp:nvSpPr>
        <dsp:cNvPr id="0" name=""/>
        <dsp:cNvSpPr/>
      </dsp:nvSpPr>
      <dsp:spPr>
        <a:xfrm>
          <a:off x="4008085" y="2292843"/>
          <a:ext cx="318915" cy="1323635"/>
        </a:xfrm>
        <a:custGeom>
          <a:avLst/>
          <a:gdLst/>
          <a:ahLst/>
          <a:cxnLst/>
          <a:rect l="0" t="0" r="0" b="0"/>
          <a:pathLst>
            <a:path>
              <a:moveTo>
                <a:pt x="318915" y="0"/>
              </a:moveTo>
              <a:lnTo>
                <a:pt x="318915" y="1323635"/>
              </a:lnTo>
              <a:lnTo>
                <a:pt x="0" y="132363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9E08CEE-45E8-47C4-B052-9FDB54E7C566}">
      <dsp:nvSpPr>
        <dsp:cNvPr id="0" name=""/>
        <dsp:cNvSpPr/>
      </dsp:nvSpPr>
      <dsp:spPr>
        <a:xfrm>
          <a:off x="4327001" y="2292843"/>
          <a:ext cx="967933" cy="1323635"/>
        </a:xfrm>
        <a:custGeom>
          <a:avLst/>
          <a:gdLst/>
          <a:ahLst/>
          <a:cxnLst/>
          <a:rect l="0" t="0" r="0" b="0"/>
          <a:pathLst>
            <a:path>
              <a:moveTo>
                <a:pt x="0" y="0"/>
              </a:moveTo>
              <a:lnTo>
                <a:pt x="0" y="1323635"/>
              </a:lnTo>
              <a:lnTo>
                <a:pt x="967933" y="132363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4D715C6-8155-446C-B173-1A6216A8D8EE}">
      <dsp:nvSpPr>
        <dsp:cNvPr id="0" name=""/>
        <dsp:cNvSpPr/>
      </dsp:nvSpPr>
      <dsp:spPr>
        <a:xfrm>
          <a:off x="4101036" y="946409"/>
          <a:ext cx="1101921" cy="400027"/>
        </a:xfrm>
        <a:custGeom>
          <a:avLst/>
          <a:gdLst/>
          <a:ahLst/>
          <a:cxnLst/>
          <a:rect l="0" t="0" r="0" b="0"/>
          <a:pathLst>
            <a:path>
              <a:moveTo>
                <a:pt x="0" y="0"/>
              </a:moveTo>
              <a:lnTo>
                <a:pt x="0" y="201281"/>
              </a:lnTo>
              <a:lnTo>
                <a:pt x="1101921" y="201281"/>
              </a:lnTo>
              <a:lnTo>
                <a:pt x="1101921" y="40002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6458E5B-FCE9-491B-B2A8-19925E8D5BE9}">
      <dsp:nvSpPr>
        <dsp:cNvPr id="0" name=""/>
        <dsp:cNvSpPr/>
      </dsp:nvSpPr>
      <dsp:spPr>
        <a:xfrm>
          <a:off x="2764113" y="946409"/>
          <a:ext cx="1336923" cy="400027"/>
        </a:xfrm>
        <a:custGeom>
          <a:avLst/>
          <a:gdLst/>
          <a:ahLst/>
          <a:cxnLst/>
          <a:rect l="0" t="0" r="0" b="0"/>
          <a:pathLst>
            <a:path>
              <a:moveTo>
                <a:pt x="1336923" y="0"/>
              </a:moveTo>
              <a:lnTo>
                <a:pt x="1336923" y="201281"/>
              </a:lnTo>
              <a:lnTo>
                <a:pt x="0" y="201281"/>
              </a:lnTo>
              <a:lnTo>
                <a:pt x="0" y="40002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BEA6C4E-D273-4004-9AB9-B45146B73B04}">
      <dsp:nvSpPr>
        <dsp:cNvPr id="0" name=""/>
        <dsp:cNvSpPr/>
      </dsp:nvSpPr>
      <dsp:spPr>
        <a:xfrm>
          <a:off x="3154629" y="1"/>
          <a:ext cx="1892814" cy="946407"/>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en-US" sz="2700" b="1" kern="1200" dirty="0" smtClean="0">
              <a:solidFill>
                <a:schemeClr val="tx1"/>
              </a:solidFill>
            </a:rPr>
            <a:t>Methods </a:t>
          </a:r>
          <a:endParaRPr lang="ar-IQ" sz="2700" kern="1200" dirty="0">
            <a:solidFill>
              <a:schemeClr val="tx1"/>
            </a:solidFill>
          </a:endParaRPr>
        </a:p>
      </dsp:txBody>
      <dsp:txXfrm>
        <a:off x="3154629" y="1"/>
        <a:ext cx="1892814" cy="946407"/>
      </dsp:txXfrm>
    </dsp:sp>
    <dsp:sp modelId="{B2631833-146F-4E63-B8F3-44BFB6E8F834}">
      <dsp:nvSpPr>
        <dsp:cNvPr id="0" name=""/>
        <dsp:cNvSpPr/>
      </dsp:nvSpPr>
      <dsp:spPr>
        <a:xfrm>
          <a:off x="1817706" y="1346436"/>
          <a:ext cx="1892814" cy="94640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kern="1200" baseline="0" dirty="0" smtClean="0">
              <a:solidFill>
                <a:schemeClr val="tx1"/>
              </a:solidFill>
              <a:latin typeface="+mn-lt"/>
              <a:ea typeface="+mn-ea"/>
              <a:cs typeface="+mn-cs"/>
            </a:rPr>
            <a:t>Invasive method</a:t>
          </a:r>
          <a:endParaRPr lang="ar-IQ" sz="2700" kern="1200" dirty="0"/>
        </a:p>
      </dsp:txBody>
      <dsp:txXfrm>
        <a:off x="1817706" y="1346436"/>
        <a:ext cx="1892814" cy="946407"/>
      </dsp:txXfrm>
    </dsp:sp>
    <dsp:sp modelId="{0F6FAF81-3B3A-4705-BC43-212308D4BB98}">
      <dsp:nvSpPr>
        <dsp:cNvPr id="0" name=""/>
        <dsp:cNvSpPr/>
      </dsp:nvSpPr>
      <dsp:spPr>
        <a:xfrm>
          <a:off x="4108011" y="1346436"/>
          <a:ext cx="2189891" cy="94640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kern="1200" baseline="0" dirty="0" smtClean="0">
              <a:solidFill>
                <a:schemeClr val="tx1"/>
              </a:solidFill>
              <a:latin typeface="+mn-lt"/>
              <a:ea typeface="+mn-ea"/>
              <a:cs typeface="+mn-cs"/>
            </a:rPr>
            <a:t>Non invasive method</a:t>
          </a:r>
          <a:endParaRPr lang="ar-IQ" sz="2700" kern="1200" dirty="0"/>
        </a:p>
      </dsp:txBody>
      <dsp:txXfrm>
        <a:off x="4108011" y="1346436"/>
        <a:ext cx="2189891" cy="946407"/>
      </dsp:txXfrm>
    </dsp:sp>
    <dsp:sp modelId="{E824B4AF-4965-46BF-962F-41BF55C1CF92}">
      <dsp:nvSpPr>
        <dsp:cNvPr id="0" name=""/>
        <dsp:cNvSpPr/>
      </dsp:nvSpPr>
      <dsp:spPr>
        <a:xfrm>
          <a:off x="5294934" y="3143276"/>
          <a:ext cx="1892814" cy="94640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kern="1200" baseline="0" dirty="0" err="1" smtClean="0">
              <a:solidFill>
                <a:schemeClr val="tx1"/>
              </a:solidFill>
              <a:latin typeface="+mn-lt"/>
              <a:ea typeface="+mn-ea"/>
              <a:cs typeface="+mn-cs"/>
            </a:rPr>
            <a:t>Auscultatory</a:t>
          </a:r>
          <a:r>
            <a:rPr lang="en-US" sz="2700" b="1" kern="1200" baseline="0" dirty="0" smtClean="0">
              <a:solidFill>
                <a:schemeClr val="tx1"/>
              </a:solidFill>
              <a:latin typeface="+mn-lt"/>
              <a:ea typeface="+mn-ea"/>
              <a:cs typeface="+mn-cs"/>
            </a:rPr>
            <a:t> method</a:t>
          </a:r>
          <a:endParaRPr lang="ar-IQ" sz="2700" kern="1200" dirty="0"/>
        </a:p>
      </dsp:txBody>
      <dsp:txXfrm>
        <a:off x="5294934" y="3143276"/>
        <a:ext cx="1892814" cy="946407"/>
      </dsp:txXfrm>
    </dsp:sp>
    <dsp:sp modelId="{63312AC9-ECF6-430C-A405-C553B76B2341}">
      <dsp:nvSpPr>
        <dsp:cNvPr id="0" name=""/>
        <dsp:cNvSpPr/>
      </dsp:nvSpPr>
      <dsp:spPr>
        <a:xfrm>
          <a:off x="1794476" y="3143276"/>
          <a:ext cx="2213608" cy="94640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kern="1200" baseline="0" dirty="0" err="1" smtClean="0">
              <a:solidFill>
                <a:schemeClr val="tx1"/>
              </a:solidFill>
              <a:latin typeface="+mn-lt"/>
              <a:ea typeface="+mn-ea"/>
              <a:cs typeface="+mn-cs"/>
            </a:rPr>
            <a:t>Palpatory</a:t>
          </a:r>
          <a:r>
            <a:rPr lang="en-US" sz="2700" b="1" kern="1200" baseline="0" dirty="0" smtClean="0">
              <a:solidFill>
                <a:schemeClr val="tx1"/>
              </a:solidFill>
              <a:latin typeface="+mn-lt"/>
              <a:ea typeface="+mn-ea"/>
              <a:cs typeface="+mn-cs"/>
            </a:rPr>
            <a:t>  method</a:t>
          </a:r>
          <a:endParaRPr lang="ar-IQ" sz="2700" kern="1200" dirty="0"/>
        </a:p>
      </dsp:txBody>
      <dsp:txXfrm>
        <a:off x="1794476" y="3143276"/>
        <a:ext cx="2213608" cy="9464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903A0A4-C672-4699-98E8-592AB09B60F3}" type="datetimeFigureOut">
              <a:rPr lang="ar-IQ" smtClean="0"/>
              <a:pPr/>
              <a:t>09/04/1439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550814-9111-4D46-9F75-3A0D65D83801}"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2</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a:bodyPr>
          <a:lstStyle/>
          <a:p>
            <a:pPr marL="228600" indent="-228600" algn="l" rtl="0">
              <a:buFont typeface="Arial" pitchFamily="34" charset="0"/>
              <a:buChar char="•"/>
            </a:pPr>
            <a:r>
              <a:rPr lang="en-US" sz="1200" b="1" kern="1200" baseline="0" dirty="0" smtClean="0">
                <a:solidFill>
                  <a:srgbClr val="FF0000"/>
                </a:solidFill>
                <a:latin typeface="+mn-lt"/>
                <a:ea typeface="+mn-ea"/>
                <a:cs typeface="+mn-cs"/>
              </a:rPr>
              <a:t>Some factors affecting the arterial blood pressure </a:t>
            </a:r>
          </a:p>
          <a:p>
            <a:pPr marL="228600" indent="-228600" algn="l" rtl="0">
              <a:buFont typeface="Arial" pitchFamily="34" charset="0"/>
              <a:buNone/>
            </a:pPr>
            <a:r>
              <a:rPr lang="en-US" sz="1200" b="1" kern="1200" baseline="0" dirty="0" smtClean="0">
                <a:solidFill>
                  <a:schemeClr val="tx1"/>
                </a:solidFill>
                <a:latin typeface="+mn-lt"/>
                <a:ea typeface="+mn-ea"/>
                <a:cs typeface="+mn-cs"/>
              </a:rPr>
              <a:t>1. GRAVITY:</a:t>
            </a:r>
          </a:p>
          <a:p>
            <a:pPr marL="228600" indent="-228600" algn="l" rtl="0">
              <a:buNone/>
            </a:pPr>
            <a:r>
              <a:rPr lang="en-US" sz="1200" b="1" kern="1200" baseline="0" dirty="0" smtClean="0">
                <a:solidFill>
                  <a:schemeClr val="tx1"/>
                </a:solidFill>
                <a:latin typeface="+mn-lt"/>
                <a:ea typeface="+mn-ea"/>
                <a:cs typeface="+mn-cs"/>
              </a:rPr>
              <a:t>     The pressure in any vessel below heart level is increased and that in any vessel above heart level is decreased by the effect of gravity. The magnitude of the gravitational effect is 0.77 mm Hg/cm of vertical distance above or below the heart at the density of normal blood. Thus, in an adult human in the upright position, when the mean arterial pressure at heart level is 100 mm Hg, the mean pressure in a large artery in the head (50 cm above the heart) is 62 mm Hg (100 – [0.77× 50]) and the pressure in a large artery in the foot (105 cm below the heart) is 180 mm Hg (100 + [0.77 × 105]).</a:t>
            </a:r>
          </a:p>
          <a:p>
            <a:pPr algn="l" rtl="0"/>
            <a:endParaRPr lang="en-US" sz="1200" b="1" kern="1200" baseline="0" dirty="0" smtClean="0">
              <a:solidFill>
                <a:schemeClr val="tx1"/>
              </a:solidFill>
              <a:latin typeface="+mn-lt"/>
              <a:ea typeface="+mn-ea"/>
              <a:cs typeface="+mn-cs"/>
            </a:endParaRPr>
          </a:p>
          <a:p>
            <a:pPr algn="l" rtl="0"/>
            <a:r>
              <a:rPr lang="en-US" sz="1200" b="1" kern="1200" baseline="0" dirty="0" smtClean="0">
                <a:solidFill>
                  <a:schemeClr val="tx1"/>
                </a:solidFill>
                <a:latin typeface="+mn-lt"/>
                <a:ea typeface="+mn-ea"/>
                <a:cs typeface="+mn-cs"/>
              </a:rPr>
              <a:t> </a:t>
            </a:r>
            <a:endParaRPr lang="ar-IQ" b="1" dirty="0"/>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4</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1" kern="1200" baseline="0" dirty="0" smtClean="0">
                <a:solidFill>
                  <a:schemeClr val="tx1"/>
                </a:solidFill>
                <a:latin typeface="+mn-lt"/>
                <a:ea typeface="+mn-ea"/>
                <a:cs typeface="+mn-cs"/>
              </a:rPr>
              <a:t>2. specific factors affecting arterial BP:</a:t>
            </a:r>
          </a:p>
          <a:p>
            <a:pPr algn="l" rtl="0"/>
            <a:r>
              <a:rPr lang="en-US" sz="1200" b="1" kern="1200" baseline="0" dirty="0" smtClean="0">
                <a:solidFill>
                  <a:schemeClr val="tx1"/>
                </a:solidFill>
                <a:latin typeface="+mn-lt"/>
                <a:ea typeface="+mn-ea"/>
                <a:cs typeface="+mn-cs"/>
              </a:rPr>
              <a:t>arterial B.P=C.O.×TPR</a:t>
            </a:r>
          </a:p>
          <a:p>
            <a:pPr algn="l" rtl="0"/>
            <a:r>
              <a:rPr lang="en-US" sz="1200" b="1" kern="1200" baseline="0" dirty="0" smtClean="0">
                <a:solidFill>
                  <a:schemeClr val="tx1"/>
                </a:solidFill>
                <a:latin typeface="+mn-lt"/>
                <a:ea typeface="+mn-ea"/>
                <a:cs typeface="+mn-cs"/>
              </a:rPr>
              <a:t>arterial B.P= (H.R×S.V)×TPR.</a:t>
            </a:r>
          </a:p>
          <a:p>
            <a:pPr algn="l" rtl="0"/>
            <a:r>
              <a:rPr lang="en-US" sz="1200" b="1" kern="1200" baseline="0" dirty="0" smtClean="0">
                <a:solidFill>
                  <a:schemeClr val="tx1"/>
                </a:solidFill>
                <a:latin typeface="+mn-lt"/>
                <a:ea typeface="+mn-ea"/>
                <a:cs typeface="+mn-cs"/>
              </a:rPr>
              <a:t>*Factors affecting C.O (H.R &amp; S.V)→ affect systolic B.P</a:t>
            </a:r>
          </a:p>
          <a:p>
            <a:pPr algn="l" rtl="0"/>
            <a:r>
              <a:rPr lang="en-US" sz="1200" b="1" kern="1200" baseline="0" dirty="0" smtClean="0">
                <a:solidFill>
                  <a:schemeClr val="tx1"/>
                </a:solidFill>
                <a:latin typeface="+mn-lt"/>
                <a:ea typeface="+mn-ea"/>
                <a:cs typeface="+mn-cs"/>
              </a:rPr>
              <a:t>*Factors affecting TPR→ change the diastolic B.P</a:t>
            </a:r>
          </a:p>
          <a:p>
            <a:pPr algn="l" rtl="0"/>
            <a:r>
              <a:rPr lang="en-US" sz="1200" b="1" kern="1200" baseline="0" dirty="0" smtClean="0">
                <a:solidFill>
                  <a:schemeClr val="tx1"/>
                </a:solidFill>
                <a:latin typeface="+mn-lt"/>
                <a:ea typeface="+mn-ea"/>
                <a:cs typeface="+mn-cs"/>
              </a:rPr>
              <a:t>↑TPR→↑ DBP(arteriolar contraction)</a:t>
            </a:r>
          </a:p>
          <a:p>
            <a:pPr algn="l" rtl="0"/>
            <a:r>
              <a:rPr lang="en-US" sz="1200" b="1" kern="1200" baseline="0" dirty="0" smtClean="0">
                <a:solidFill>
                  <a:schemeClr val="tx1"/>
                </a:solidFill>
                <a:latin typeface="+mn-lt"/>
                <a:ea typeface="+mn-ea"/>
                <a:cs typeface="+mn-cs"/>
              </a:rPr>
              <a:t>↓TPR→↓ DBP(arteriolar dilatation)</a:t>
            </a:r>
          </a:p>
          <a:p>
            <a:pPr algn="l" rtl="0"/>
            <a:r>
              <a:rPr lang="en-US" sz="1200" b="1" kern="1200" baseline="0" dirty="0" smtClean="0">
                <a:solidFill>
                  <a:schemeClr val="tx1"/>
                </a:solidFill>
                <a:latin typeface="+mn-lt"/>
                <a:ea typeface="+mn-ea"/>
                <a:cs typeface="+mn-cs"/>
              </a:rPr>
              <a:t>So in exercise, sympathetic stimulation lead to increase in systolic pressure &amp;Decrease in diastolic pressure.</a:t>
            </a:r>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5</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eaLnBrk="1" latinLnBrk="0" hangingPunct="1"/>
            <a:r>
              <a:rPr lang="en-US" sz="1200" b="1" kern="1200" baseline="0" dirty="0" smtClean="0">
                <a:solidFill>
                  <a:schemeClr val="tx1"/>
                </a:solidFill>
                <a:latin typeface="+mn-lt"/>
                <a:ea typeface="+mn-ea"/>
                <a:cs typeface="+mn-cs"/>
              </a:rPr>
              <a:t>3. </a:t>
            </a:r>
            <a:r>
              <a:rPr lang="en-US" sz="1200" b="1" kern="1200" dirty="0" smtClean="0">
                <a:solidFill>
                  <a:schemeClr val="tx1"/>
                </a:solidFill>
                <a:latin typeface="+mn-lt"/>
                <a:ea typeface="+mn-ea"/>
                <a:cs typeface="+mn-cs"/>
              </a:rPr>
              <a:t> Age:</a:t>
            </a:r>
            <a:endParaRPr lang="ar-IQ" dirty="0" smtClean="0"/>
          </a:p>
          <a:p>
            <a:pPr algn="l" rtl="0" eaLnBrk="1" latinLnBrk="0" hangingPunct="1"/>
            <a:r>
              <a:rPr lang="en-US" sz="1200" b="1" kern="1200" dirty="0" smtClean="0">
                <a:solidFill>
                  <a:schemeClr val="tx1"/>
                </a:solidFill>
                <a:latin typeface="+mn-lt"/>
                <a:ea typeface="+mn-ea"/>
                <a:cs typeface="+mn-cs"/>
              </a:rPr>
              <a:t> is a factor affecting both C.O. &amp; TPR.  old people have higher blood pressure than children (mainly the systolic because of ↑ rigidity of the arterial wall (atherosclerosis). </a:t>
            </a:r>
            <a:endParaRPr lang="en-US" sz="1200" kern="1200" dirty="0" smtClean="0">
              <a:solidFill>
                <a:schemeClr val="tx1"/>
              </a:solidFill>
              <a:latin typeface="+mn-lt"/>
              <a:ea typeface="+mn-ea"/>
              <a:cs typeface="+mn-cs"/>
            </a:endParaRPr>
          </a:p>
          <a:p>
            <a:pPr algn="l" rtl="0" eaLnBrk="1" latinLnBrk="0" hangingPunct="1"/>
            <a:r>
              <a:rPr lang="en-US" sz="1200" b="1" kern="1200" dirty="0" smtClean="0">
                <a:solidFill>
                  <a:schemeClr val="tx1"/>
                </a:solidFill>
                <a:latin typeface="+mn-lt"/>
                <a:ea typeface="+mn-ea"/>
                <a:cs typeface="+mn-cs"/>
              </a:rPr>
              <a:t>4. sex :</a:t>
            </a:r>
            <a:endParaRPr lang="ar-IQ" dirty="0" smtClean="0"/>
          </a:p>
          <a:p>
            <a:pPr algn="l" rtl="0" eaLnBrk="1" latinLnBrk="0" hangingPunct="1"/>
            <a:r>
              <a:rPr lang="en-US" sz="1200" b="1" kern="1200" dirty="0" smtClean="0">
                <a:solidFill>
                  <a:schemeClr val="tx1"/>
                </a:solidFill>
                <a:latin typeface="+mn-lt"/>
                <a:ea typeface="+mn-ea"/>
                <a:cs typeface="+mn-cs"/>
              </a:rPr>
              <a:t> female has lower B.P. than male because of lower S.V., lower HR &amp; lower TPR. </a:t>
            </a:r>
            <a:endParaRPr lang="en-US" sz="1200" kern="1200" dirty="0" smtClean="0">
              <a:solidFill>
                <a:schemeClr val="tx1"/>
              </a:solidFill>
              <a:latin typeface="+mn-lt"/>
              <a:ea typeface="+mn-ea"/>
              <a:cs typeface="+mn-cs"/>
            </a:endParaRPr>
          </a:p>
          <a:p>
            <a:pPr algn="l" rtl="0" eaLnBrk="1" latinLnBrk="0" hangingPunct="1"/>
            <a:endParaRPr lang="ar-IQ" sz="1200" kern="1200" dirty="0" smtClean="0">
              <a:solidFill>
                <a:schemeClr val="tx1"/>
              </a:solidFill>
              <a:latin typeface="+mn-lt"/>
              <a:ea typeface="+mn-ea"/>
              <a:cs typeface="+mn-cs"/>
            </a:endParaRPr>
          </a:p>
          <a:p>
            <a:pPr algn="l"/>
            <a:endParaRPr lang="ar-IQ" dirty="0"/>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6</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Methods of measuring blood pressure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baseline="0" dirty="0" smtClean="0">
                <a:solidFill>
                  <a:schemeClr val="tx1"/>
                </a:solidFill>
                <a:latin typeface="+mn-lt"/>
                <a:ea typeface="+mn-ea"/>
                <a:cs typeface="+mn-cs"/>
              </a:rPr>
              <a:t>Invasive method</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     The arterial pressure can be measured directly  if a catheter is inserted into an artery with a mercury manometer or a suitably calibrated strain gauge.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2. Non-invasive methods</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b="1" kern="1200" baseline="0" dirty="0" err="1" smtClean="0">
                <a:solidFill>
                  <a:schemeClr val="tx1"/>
                </a:solidFill>
                <a:latin typeface="+mn-lt"/>
                <a:ea typeface="+mn-ea"/>
                <a:cs typeface="+mn-cs"/>
              </a:rPr>
              <a:t>Auscultatory</a:t>
            </a:r>
            <a:r>
              <a:rPr lang="en-US" sz="1200" b="1" kern="1200" baseline="0" dirty="0" smtClean="0">
                <a:solidFill>
                  <a:schemeClr val="tx1"/>
                </a:solidFill>
                <a:latin typeface="+mn-lt"/>
                <a:ea typeface="+mn-ea"/>
                <a:cs typeface="+mn-cs"/>
              </a:rPr>
              <a:t> method</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b="1" kern="1200" baseline="0" dirty="0" err="1" smtClean="0">
                <a:solidFill>
                  <a:schemeClr val="tx1"/>
                </a:solidFill>
                <a:latin typeface="+mn-lt"/>
                <a:ea typeface="+mn-ea"/>
                <a:cs typeface="+mn-cs"/>
              </a:rPr>
              <a:t>palpatory</a:t>
            </a:r>
            <a:r>
              <a:rPr lang="en-US" sz="1200" b="1" kern="1200" baseline="0" dirty="0" smtClean="0">
                <a:solidFill>
                  <a:schemeClr val="tx1"/>
                </a:solidFill>
                <a:latin typeface="+mn-lt"/>
                <a:ea typeface="+mn-ea"/>
                <a:cs typeface="+mn-cs"/>
              </a:rPr>
              <a:t> method</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tx1"/>
                </a:solidFill>
                <a:latin typeface="+mn-lt"/>
                <a:ea typeface="+mn-ea"/>
                <a:cs typeface="+mn-cs"/>
              </a:rPr>
              <a:t>Auscultatory</a:t>
            </a:r>
            <a:r>
              <a:rPr lang="en-US" sz="1200" b="1" kern="1200" baseline="0" dirty="0" smtClean="0">
                <a:solidFill>
                  <a:schemeClr val="tx1"/>
                </a:solidFill>
                <a:latin typeface="+mn-lt"/>
                <a:ea typeface="+mn-ea"/>
                <a:cs typeface="+mn-cs"/>
              </a:rPr>
              <a:t> method</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An inflatable cuff (Riva–</a:t>
            </a:r>
            <a:r>
              <a:rPr lang="en-US" sz="1200" b="1" kern="1200" baseline="0" dirty="0" err="1" smtClean="0">
                <a:solidFill>
                  <a:schemeClr val="tx1"/>
                </a:solidFill>
                <a:latin typeface="+mn-lt"/>
                <a:ea typeface="+mn-ea"/>
                <a:cs typeface="+mn-cs"/>
              </a:rPr>
              <a:t>Rocci</a:t>
            </a:r>
            <a:r>
              <a:rPr lang="en-US" sz="1200" b="1" kern="1200" baseline="0" dirty="0" smtClean="0">
                <a:solidFill>
                  <a:schemeClr val="tx1"/>
                </a:solidFill>
                <a:latin typeface="+mn-lt"/>
                <a:ea typeface="+mn-ea"/>
                <a:cs typeface="+mn-cs"/>
              </a:rPr>
              <a:t> cuff) attached to a mercury manometer (sphygmomanometer) is wrapped around the arm and a stethoscope is placed over the brachial artery at the elbow. The cuff is rapidly inflated until the pressure is well above the expected systolic pressure in the brachial artery. The artery is occluded by the cuff, and no sound is heard with the stethoscope. The pressure in the cuff is then lowered slowly. At the point at which systolic pressure in the artery just exceeds the cuff pressure, a spurt of blood passes through with each heartbeat and, synchronously with each beat, a tapping sound is heard below the cuff. The cuff pressure at which the sounds are first heard is the systolic pressure. As the cuff pressure is lowered further, the sounds become louder, then dull and muffled. These are the sounds of </a:t>
            </a:r>
            <a:r>
              <a:rPr lang="en-US" sz="1200" b="1" kern="1200" baseline="0" dirty="0" err="1" smtClean="0">
                <a:solidFill>
                  <a:schemeClr val="tx1"/>
                </a:solidFill>
                <a:latin typeface="+mn-lt"/>
                <a:ea typeface="+mn-ea"/>
                <a:cs typeface="+mn-cs"/>
              </a:rPr>
              <a:t>Korotkoff</a:t>
            </a:r>
            <a:r>
              <a:rPr lang="en-US" sz="1200" b="1" kern="1200" baseline="0" dirty="0" smtClean="0">
                <a:solidFill>
                  <a:schemeClr val="tx1"/>
                </a:solidFill>
                <a:latin typeface="+mn-lt"/>
                <a:ea typeface="+mn-ea"/>
                <a:cs typeface="+mn-cs"/>
              </a:rPr>
              <a:t>. Finally, in most individuals, they disappear. The diastolic pressure in resting adults correlates best with the pressure at which the sound disappears. The sounds of </a:t>
            </a:r>
            <a:r>
              <a:rPr lang="en-US" sz="1200" b="1" kern="1200" baseline="0" dirty="0" err="1" smtClean="0">
                <a:solidFill>
                  <a:schemeClr val="tx1"/>
                </a:solidFill>
                <a:latin typeface="+mn-lt"/>
                <a:ea typeface="+mn-ea"/>
                <a:cs typeface="+mn-cs"/>
              </a:rPr>
              <a:t>Korotkoff</a:t>
            </a:r>
            <a:r>
              <a:rPr lang="en-US" sz="1200" b="1" kern="1200" baseline="0" dirty="0" smtClean="0">
                <a:solidFill>
                  <a:schemeClr val="tx1"/>
                </a:solidFill>
                <a:latin typeface="+mn-lt"/>
                <a:ea typeface="+mn-ea"/>
                <a:cs typeface="+mn-cs"/>
              </a:rPr>
              <a:t> are produced by turbulent flow in the brachial artery</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dirty="0" err="1" smtClean="0">
                <a:solidFill>
                  <a:schemeClr val="tx1"/>
                </a:solidFill>
                <a:latin typeface="+mn-lt"/>
                <a:ea typeface="+mn-ea"/>
                <a:cs typeface="+mn-cs"/>
              </a:rPr>
              <a:t>Palpatory</a:t>
            </a:r>
            <a:r>
              <a:rPr lang="en-US" sz="1200" b="1" kern="1200" baseline="0" dirty="0" smtClean="0">
                <a:solidFill>
                  <a:schemeClr val="tx1"/>
                </a:solidFill>
                <a:latin typeface="+mn-lt"/>
                <a:ea typeface="+mn-ea"/>
                <a:cs typeface="+mn-cs"/>
              </a:rPr>
              <a:t> method</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 Only the systolic blood pressure Can be measured by this method</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ar-IQ" b="1" dirty="0"/>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7</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Detect only the</a:t>
            </a:r>
            <a:r>
              <a:rPr lang="en-US" baseline="0" dirty="0" smtClean="0"/>
              <a:t> systolic </a:t>
            </a:r>
            <a:r>
              <a:rPr lang="en-US" baseline="0" smtClean="0"/>
              <a:t>blood pressure</a:t>
            </a:r>
            <a:endParaRPr lang="ar-IQ" dirty="0"/>
          </a:p>
        </p:txBody>
      </p:sp>
      <p:sp>
        <p:nvSpPr>
          <p:cNvPr id="4" name="عنصر نائب لرقم الشريحة 3"/>
          <p:cNvSpPr>
            <a:spLocks noGrp="1"/>
          </p:cNvSpPr>
          <p:nvPr>
            <p:ph type="sldNum" sz="quarter" idx="10"/>
          </p:nvPr>
        </p:nvSpPr>
        <p:spPr/>
        <p:txBody>
          <a:bodyPr/>
          <a:lstStyle/>
          <a:p>
            <a:fld id="{E2550814-9111-4D46-9F75-3A0D65D83801}" type="slidenum">
              <a:rPr lang="ar-IQ" smtClean="0"/>
              <a:pPr/>
              <a:t>10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04/09/1439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04/09/1439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gi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r>
              <a:rPr lang="en-US" b="1" dirty="0" smtClean="0">
                <a:solidFill>
                  <a:srgbClr val="0000FF"/>
                </a:solidFill>
                <a:latin typeface="Times New Roman" pitchFamily="18" charset="0"/>
                <a:cs typeface="Times New Roman" pitchFamily="18" charset="0"/>
              </a:rPr>
              <a:t>Arterial blood  Pressure:-</a:t>
            </a:r>
            <a:r>
              <a:rPr lang="en-US" dirty="0" smtClean="0">
                <a:solidFill>
                  <a:srgbClr val="0000FF"/>
                </a:solidFill>
                <a:latin typeface="Times New Roman" pitchFamily="18" charset="0"/>
                <a:cs typeface="Times New Roman" pitchFamily="18" charset="0"/>
              </a:rPr>
              <a:t/>
            </a:r>
            <a:br>
              <a:rPr lang="en-US" dirty="0" smtClean="0">
                <a:solidFill>
                  <a:srgbClr val="0000FF"/>
                </a:solidFill>
                <a:latin typeface="Times New Roman" pitchFamily="18" charset="0"/>
                <a:cs typeface="Times New Roman" pitchFamily="18" charset="0"/>
              </a:rPr>
            </a:br>
            <a:endParaRPr lang="ar-IQ" dirty="0"/>
          </a:p>
        </p:txBody>
      </p:sp>
      <p:sp>
        <p:nvSpPr>
          <p:cNvPr id="3" name="عنصر نائب للمحتوى 2"/>
          <p:cNvSpPr>
            <a:spLocks noGrp="1"/>
          </p:cNvSpPr>
          <p:nvPr>
            <p:ph idx="1"/>
          </p:nvPr>
        </p:nvSpPr>
        <p:spPr>
          <a:xfrm>
            <a:off x="357158" y="1142985"/>
            <a:ext cx="8229600" cy="1071570"/>
          </a:xfrm>
        </p:spPr>
        <p:txBody>
          <a:bodyPr/>
          <a:lstStyle/>
          <a:p>
            <a:pPr algn="l" rtl="0"/>
            <a:r>
              <a:rPr lang="en-US" b="1" dirty="0" smtClean="0">
                <a:latin typeface="Times New Roman" pitchFamily="18" charset="0"/>
                <a:cs typeface="Times New Roman" pitchFamily="18" charset="0"/>
              </a:rPr>
              <a:t>is the force exerted by the blood on the wall of the arterial tree</a:t>
            </a:r>
            <a:endParaRPr lang="ar-IQ" dirty="0"/>
          </a:p>
        </p:txBody>
      </p:sp>
      <p:sp>
        <p:nvSpPr>
          <p:cNvPr id="4" name="مستطيل 3"/>
          <p:cNvSpPr/>
          <p:nvPr/>
        </p:nvSpPr>
        <p:spPr>
          <a:xfrm>
            <a:off x="642910" y="2428868"/>
            <a:ext cx="2357454" cy="584775"/>
          </a:xfrm>
          <a:prstGeom prst="rect">
            <a:avLst/>
          </a:prstGeom>
          <a:ln w="28575">
            <a:solidFill>
              <a:schemeClr val="tx1"/>
            </a:solidFill>
          </a:ln>
        </p:spPr>
        <p:txBody>
          <a:bodyPr wrap="square">
            <a:spAutoFit/>
          </a:bodyPr>
          <a:lstStyle/>
          <a:p>
            <a:pPr algn="ctr" rtl="0"/>
            <a:r>
              <a:rPr lang="en-US" sz="3200" b="1" dirty="0" smtClean="0">
                <a:solidFill>
                  <a:srgbClr val="FF0000"/>
                </a:solidFill>
                <a:latin typeface="Times New Roman" pitchFamily="18" charset="0"/>
                <a:cs typeface="Times New Roman" pitchFamily="18" charset="0"/>
              </a:rPr>
              <a:t>Systolic B.P.</a:t>
            </a:r>
            <a:endParaRPr lang="ar-IQ" sz="3200" b="1" dirty="0">
              <a:solidFill>
                <a:srgbClr val="FF0000"/>
              </a:solidFill>
            </a:endParaRPr>
          </a:p>
        </p:txBody>
      </p:sp>
      <p:sp>
        <p:nvSpPr>
          <p:cNvPr id="5" name="مستطيل 4"/>
          <p:cNvSpPr/>
          <p:nvPr/>
        </p:nvSpPr>
        <p:spPr>
          <a:xfrm>
            <a:off x="714348" y="4558737"/>
            <a:ext cx="2500330" cy="584775"/>
          </a:xfrm>
          <a:prstGeom prst="rect">
            <a:avLst/>
          </a:prstGeom>
          <a:ln w="28575">
            <a:solidFill>
              <a:schemeClr val="tx1"/>
            </a:solidFill>
          </a:ln>
        </p:spPr>
        <p:txBody>
          <a:bodyPr wrap="square">
            <a:spAutoFit/>
          </a:bodyPr>
          <a:lstStyle/>
          <a:p>
            <a:pPr algn="ctr" rtl="0"/>
            <a:r>
              <a:rPr lang="en-US" sz="3200" b="1" dirty="0" smtClean="0">
                <a:solidFill>
                  <a:srgbClr val="FF0000"/>
                </a:solidFill>
                <a:latin typeface="Times New Roman" pitchFamily="18" charset="0"/>
                <a:cs typeface="Times New Roman" pitchFamily="18" charset="0"/>
              </a:rPr>
              <a:t>Diastolic B.P.</a:t>
            </a:r>
            <a:endParaRPr lang="ar-IQ" sz="3200" b="1" dirty="0">
              <a:solidFill>
                <a:srgbClr val="FF0000"/>
              </a:solidFill>
            </a:endParaRPr>
          </a:p>
        </p:txBody>
      </p:sp>
      <p:sp>
        <p:nvSpPr>
          <p:cNvPr id="6" name="مستطيل 5"/>
          <p:cNvSpPr/>
          <p:nvPr/>
        </p:nvSpPr>
        <p:spPr>
          <a:xfrm>
            <a:off x="1714480" y="3071810"/>
            <a:ext cx="7000924" cy="1200329"/>
          </a:xfrm>
          <a:prstGeom prst="rect">
            <a:avLst/>
          </a:prstGeom>
        </p:spPr>
        <p:txBody>
          <a:bodyPr wrap="square">
            <a:spAutoFit/>
          </a:bodyPr>
          <a:lstStyle/>
          <a:p>
            <a:pPr algn="l" rtl="0">
              <a:buFont typeface="Arial" pitchFamily="34" charset="0"/>
              <a:buChar char="•"/>
            </a:pPr>
            <a:r>
              <a:rPr lang="en-US" sz="2400" b="1" dirty="0" smtClean="0">
                <a:latin typeface="Times New Roman" pitchFamily="18" charset="0"/>
                <a:cs typeface="Times New Roman" pitchFamily="18" charset="0"/>
              </a:rPr>
              <a:t>maximum pressure exerted  by the blood on the wall of the arterial tree during the cardiac cycle </a:t>
            </a:r>
          </a:p>
          <a:p>
            <a:pPr algn="l" rtl="0">
              <a:buFont typeface="Arial" pitchFamily="34" charset="0"/>
              <a:buChar char="•"/>
            </a:pPr>
            <a:r>
              <a:rPr lang="en-US" sz="2400" b="1" dirty="0" smtClean="0">
                <a:latin typeface="Times New Roman" pitchFamily="18" charset="0"/>
                <a:cs typeface="Times New Roman" pitchFamily="18" charset="0"/>
              </a:rPr>
              <a:t>normally = ( 100-140 mmHg.)</a:t>
            </a:r>
            <a:endParaRPr lang="ar-IQ" sz="2400" dirty="0"/>
          </a:p>
        </p:txBody>
      </p:sp>
      <p:sp>
        <p:nvSpPr>
          <p:cNvPr id="7" name="مستطيل 6"/>
          <p:cNvSpPr/>
          <p:nvPr/>
        </p:nvSpPr>
        <p:spPr>
          <a:xfrm>
            <a:off x="1785918" y="5357826"/>
            <a:ext cx="6715172" cy="1200329"/>
          </a:xfrm>
          <a:prstGeom prst="rect">
            <a:avLst/>
          </a:prstGeom>
        </p:spPr>
        <p:txBody>
          <a:bodyPr wrap="square">
            <a:spAutoFit/>
          </a:bodyPr>
          <a:lstStyle/>
          <a:p>
            <a:pPr algn="l" rtl="0">
              <a:buFont typeface="Arial" pitchFamily="34" charset="0"/>
              <a:buChar char="•"/>
            </a:pPr>
            <a:r>
              <a:rPr lang="en-US" sz="2400" b="1" dirty="0" smtClean="0">
                <a:latin typeface="Times New Roman" pitchFamily="18" charset="0"/>
                <a:cs typeface="Times New Roman" pitchFamily="18" charset="0"/>
              </a:rPr>
              <a:t>minimum pressure exerted by the blood on the </a:t>
            </a:r>
          </a:p>
          <a:p>
            <a:pPr algn="l" rtl="0"/>
            <a:r>
              <a:rPr lang="en-US" sz="2400" b="1" dirty="0" smtClean="0">
                <a:latin typeface="Times New Roman" pitchFamily="18" charset="0"/>
                <a:cs typeface="Times New Roman" pitchFamily="18" charset="0"/>
              </a:rPr>
              <a:t>wall of the arterial tree during the cardiac cycle </a:t>
            </a:r>
          </a:p>
          <a:p>
            <a:pPr algn="l" rtl="0">
              <a:buFont typeface="Arial" pitchFamily="34" charset="0"/>
              <a:buChar char="•"/>
            </a:pPr>
            <a:r>
              <a:rPr lang="en-US" sz="2400" b="1" dirty="0" smtClean="0">
                <a:latin typeface="Times New Roman" pitchFamily="18" charset="0"/>
                <a:cs typeface="Times New Roman" pitchFamily="18" charset="0"/>
              </a:rPr>
              <a:t>normally=(60-90mmHg) </a:t>
            </a:r>
            <a:endParaRPr lang="ar-IQ"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2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fade">
                                      <p:cBhvr>
                                        <p:cTn id="30" dur="2000"/>
                                        <p:tgtEl>
                                          <p:spTgt spid="5">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2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20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20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fade">
                                      <p:cBhvr>
                                        <p:cTn id="48"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5" grpId="0" build="allAtOnce" animBg="1"/>
      <p:bldP spid="6" grpId="0" build="p"/>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ldpress.gif"/>
          <p:cNvPicPr>
            <a:picLocks noGrp="1" noChangeAspect="1"/>
          </p:cNvPicPr>
          <p:nvPr>
            <p:ph idx="1"/>
          </p:nvPr>
        </p:nvPicPr>
        <p:blipFill>
          <a:blip r:embed="rId3" cstate="print"/>
          <a:stretch>
            <a:fillRect/>
          </a:stretch>
        </p:blipFill>
        <p:spPr>
          <a:xfrm>
            <a:off x="4286248" y="4543"/>
            <a:ext cx="5786478" cy="6848913"/>
          </a:xfrm>
        </p:spPr>
      </p:pic>
      <p:sp>
        <p:nvSpPr>
          <p:cNvPr id="2" name="عنوان 1"/>
          <p:cNvSpPr>
            <a:spLocks noGrp="1"/>
          </p:cNvSpPr>
          <p:nvPr>
            <p:ph type="title"/>
          </p:nvPr>
        </p:nvSpPr>
        <p:spPr/>
        <p:txBody>
          <a:bodyPr/>
          <a:lstStyle/>
          <a:p>
            <a:endParaRPr lang="ar-IQ"/>
          </a:p>
        </p:txBody>
      </p:sp>
      <p:sp>
        <p:nvSpPr>
          <p:cNvPr id="5" name="شكل حر 4"/>
          <p:cNvSpPr/>
          <p:nvPr/>
        </p:nvSpPr>
        <p:spPr>
          <a:xfrm>
            <a:off x="6215075" y="5786454"/>
            <a:ext cx="2928925" cy="714381"/>
          </a:xfrm>
          <a:custGeom>
            <a:avLst/>
            <a:gdLst>
              <a:gd name="connsiteX0" fmla="*/ 0 w 3852153"/>
              <a:gd name="connsiteY0" fmla="*/ 658239 h 963039"/>
              <a:gd name="connsiteX1" fmla="*/ 175098 w 3852153"/>
              <a:gd name="connsiteY1" fmla="*/ 911158 h 963039"/>
              <a:gd name="connsiteX2" fmla="*/ 369651 w 3852153"/>
              <a:gd name="connsiteY2" fmla="*/ 385864 h 963039"/>
              <a:gd name="connsiteX3" fmla="*/ 486383 w 3852153"/>
              <a:gd name="connsiteY3" fmla="*/ 35668 h 963039"/>
              <a:gd name="connsiteX4" fmla="*/ 700391 w 3852153"/>
              <a:gd name="connsiteY4" fmla="*/ 599873 h 963039"/>
              <a:gd name="connsiteX5" fmla="*/ 817123 w 3852153"/>
              <a:gd name="connsiteY5" fmla="*/ 872247 h 963039"/>
              <a:gd name="connsiteX6" fmla="*/ 992221 w 3852153"/>
              <a:gd name="connsiteY6" fmla="*/ 774971 h 963039"/>
              <a:gd name="connsiteX7" fmla="*/ 1011677 w 3852153"/>
              <a:gd name="connsiteY7" fmla="*/ 346954 h 963039"/>
              <a:gd name="connsiteX8" fmla="*/ 1147864 w 3852153"/>
              <a:gd name="connsiteY8" fmla="*/ 113490 h 963039"/>
              <a:gd name="connsiteX9" fmla="*/ 1381328 w 3852153"/>
              <a:gd name="connsiteY9" fmla="*/ 308043 h 963039"/>
              <a:gd name="connsiteX10" fmla="*/ 1478604 w 3852153"/>
              <a:gd name="connsiteY10" fmla="*/ 833337 h 963039"/>
              <a:gd name="connsiteX11" fmla="*/ 1556426 w 3852153"/>
              <a:gd name="connsiteY11" fmla="*/ 852792 h 963039"/>
              <a:gd name="connsiteX12" fmla="*/ 1673157 w 3852153"/>
              <a:gd name="connsiteY12" fmla="*/ 346954 h 963039"/>
              <a:gd name="connsiteX13" fmla="*/ 1828800 w 3852153"/>
              <a:gd name="connsiteY13" fmla="*/ 113490 h 963039"/>
              <a:gd name="connsiteX14" fmla="*/ 2042808 w 3852153"/>
              <a:gd name="connsiteY14" fmla="*/ 424775 h 963039"/>
              <a:gd name="connsiteX15" fmla="*/ 2101174 w 3852153"/>
              <a:gd name="connsiteY15" fmla="*/ 774971 h 963039"/>
              <a:gd name="connsiteX16" fmla="*/ 2159540 w 3852153"/>
              <a:gd name="connsiteY16" fmla="*/ 911158 h 963039"/>
              <a:gd name="connsiteX17" fmla="*/ 2276272 w 3852153"/>
              <a:gd name="connsiteY17" fmla="*/ 619328 h 963039"/>
              <a:gd name="connsiteX18" fmla="*/ 2412460 w 3852153"/>
              <a:gd name="connsiteY18" fmla="*/ 210766 h 963039"/>
              <a:gd name="connsiteX19" fmla="*/ 2529191 w 3852153"/>
              <a:gd name="connsiteY19" fmla="*/ 132945 h 963039"/>
              <a:gd name="connsiteX20" fmla="*/ 2704289 w 3852153"/>
              <a:gd name="connsiteY20" fmla="*/ 463685 h 963039"/>
              <a:gd name="connsiteX21" fmla="*/ 2743200 w 3852153"/>
              <a:gd name="connsiteY21" fmla="*/ 833337 h 963039"/>
              <a:gd name="connsiteX22" fmla="*/ 2859932 w 3852153"/>
              <a:gd name="connsiteY22" fmla="*/ 911158 h 963039"/>
              <a:gd name="connsiteX23" fmla="*/ 2918298 w 3852153"/>
              <a:gd name="connsiteY23" fmla="*/ 522051 h 963039"/>
              <a:gd name="connsiteX24" fmla="*/ 3054485 w 3852153"/>
              <a:gd name="connsiteY24" fmla="*/ 191311 h 963039"/>
              <a:gd name="connsiteX25" fmla="*/ 3190672 w 3852153"/>
              <a:gd name="connsiteY25" fmla="*/ 191311 h 963039"/>
              <a:gd name="connsiteX26" fmla="*/ 3326860 w 3852153"/>
              <a:gd name="connsiteY26" fmla="*/ 502596 h 963039"/>
              <a:gd name="connsiteX27" fmla="*/ 3443591 w 3852153"/>
              <a:gd name="connsiteY27" fmla="*/ 872247 h 963039"/>
              <a:gd name="connsiteX28" fmla="*/ 3521413 w 3852153"/>
              <a:gd name="connsiteY28" fmla="*/ 891703 h 963039"/>
              <a:gd name="connsiteX29" fmla="*/ 3618689 w 3852153"/>
              <a:gd name="connsiteY29" fmla="*/ 522051 h 963039"/>
              <a:gd name="connsiteX30" fmla="*/ 3715966 w 3852153"/>
              <a:gd name="connsiteY30" fmla="*/ 210766 h 963039"/>
              <a:gd name="connsiteX31" fmla="*/ 3852153 w 3852153"/>
              <a:gd name="connsiteY31" fmla="*/ 152400 h 963039"/>
              <a:gd name="connsiteX0" fmla="*/ 0 w 3852153"/>
              <a:gd name="connsiteY0" fmla="*/ 703635 h 1040860"/>
              <a:gd name="connsiteX1" fmla="*/ 175098 w 3852153"/>
              <a:gd name="connsiteY1" fmla="*/ 956554 h 1040860"/>
              <a:gd name="connsiteX2" fmla="*/ 369651 w 3852153"/>
              <a:gd name="connsiteY2" fmla="*/ 431260 h 1040860"/>
              <a:gd name="connsiteX3" fmla="*/ 486383 w 3852153"/>
              <a:gd name="connsiteY3" fmla="*/ 81064 h 1040860"/>
              <a:gd name="connsiteX4" fmla="*/ 817123 w 3852153"/>
              <a:gd name="connsiteY4" fmla="*/ 917643 h 1040860"/>
              <a:gd name="connsiteX5" fmla="*/ 992221 w 3852153"/>
              <a:gd name="connsiteY5" fmla="*/ 820367 h 1040860"/>
              <a:gd name="connsiteX6" fmla="*/ 1011677 w 3852153"/>
              <a:gd name="connsiteY6" fmla="*/ 392350 h 1040860"/>
              <a:gd name="connsiteX7" fmla="*/ 1147864 w 3852153"/>
              <a:gd name="connsiteY7" fmla="*/ 158886 h 1040860"/>
              <a:gd name="connsiteX8" fmla="*/ 1381328 w 3852153"/>
              <a:gd name="connsiteY8" fmla="*/ 353439 h 1040860"/>
              <a:gd name="connsiteX9" fmla="*/ 1478604 w 3852153"/>
              <a:gd name="connsiteY9" fmla="*/ 878733 h 1040860"/>
              <a:gd name="connsiteX10" fmla="*/ 1556426 w 3852153"/>
              <a:gd name="connsiteY10" fmla="*/ 898188 h 1040860"/>
              <a:gd name="connsiteX11" fmla="*/ 1673157 w 3852153"/>
              <a:gd name="connsiteY11" fmla="*/ 392350 h 1040860"/>
              <a:gd name="connsiteX12" fmla="*/ 1828800 w 3852153"/>
              <a:gd name="connsiteY12" fmla="*/ 158886 h 1040860"/>
              <a:gd name="connsiteX13" fmla="*/ 2042808 w 3852153"/>
              <a:gd name="connsiteY13" fmla="*/ 470171 h 1040860"/>
              <a:gd name="connsiteX14" fmla="*/ 2101174 w 3852153"/>
              <a:gd name="connsiteY14" fmla="*/ 820367 h 1040860"/>
              <a:gd name="connsiteX15" fmla="*/ 2159540 w 3852153"/>
              <a:gd name="connsiteY15" fmla="*/ 956554 h 1040860"/>
              <a:gd name="connsiteX16" fmla="*/ 2276272 w 3852153"/>
              <a:gd name="connsiteY16" fmla="*/ 664724 h 1040860"/>
              <a:gd name="connsiteX17" fmla="*/ 2412460 w 3852153"/>
              <a:gd name="connsiteY17" fmla="*/ 256162 h 1040860"/>
              <a:gd name="connsiteX18" fmla="*/ 2529191 w 3852153"/>
              <a:gd name="connsiteY18" fmla="*/ 178341 h 1040860"/>
              <a:gd name="connsiteX19" fmla="*/ 2704289 w 3852153"/>
              <a:gd name="connsiteY19" fmla="*/ 509081 h 1040860"/>
              <a:gd name="connsiteX20" fmla="*/ 2743200 w 3852153"/>
              <a:gd name="connsiteY20" fmla="*/ 878733 h 1040860"/>
              <a:gd name="connsiteX21" fmla="*/ 2859932 w 3852153"/>
              <a:gd name="connsiteY21" fmla="*/ 956554 h 1040860"/>
              <a:gd name="connsiteX22" fmla="*/ 2918298 w 3852153"/>
              <a:gd name="connsiteY22" fmla="*/ 567447 h 1040860"/>
              <a:gd name="connsiteX23" fmla="*/ 3054485 w 3852153"/>
              <a:gd name="connsiteY23" fmla="*/ 236707 h 1040860"/>
              <a:gd name="connsiteX24" fmla="*/ 3190672 w 3852153"/>
              <a:gd name="connsiteY24" fmla="*/ 236707 h 1040860"/>
              <a:gd name="connsiteX25" fmla="*/ 3326860 w 3852153"/>
              <a:gd name="connsiteY25" fmla="*/ 547992 h 1040860"/>
              <a:gd name="connsiteX26" fmla="*/ 3443591 w 3852153"/>
              <a:gd name="connsiteY26" fmla="*/ 917643 h 1040860"/>
              <a:gd name="connsiteX27" fmla="*/ 3521413 w 3852153"/>
              <a:gd name="connsiteY27" fmla="*/ 937099 h 1040860"/>
              <a:gd name="connsiteX28" fmla="*/ 3618689 w 3852153"/>
              <a:gd name="connsiteY28" fmla="*/ 567447 h 1040860"/>
              <a:gd name="connsiteX29" fmla="*/ 3715966 w 3852153"/>
              <a:gd name="connsiteY29" fmla="*/ 256162 h 1040860"/>
              <a:gd name="connsiteX30" fmla="*/ 3852153 w 3852153"/>
              <a:gd name="connsiteY30" fmla="*/ 197796 h 1040860"/>
              <a:gd name="connsiteX0" fmla="*/ 0 w 3677055"/>
              <a:gd name="connsiteY0" fmla="*/ 956554 h 1040860"/>
              <a:gd name="connsiteX1" fmla="*/ 194553 w 3677055"/>
              <a:gd name="connsiteY1" fmla="*/ 431260 h 1040860"/>
              <a:gd name="connsiteX2" fmla="*/ 311285 w 3677055"/>
              <a:gd name="connsiteY2" fmla="*/ 81064 h 1040860"/>
              <a:gd name="connsiteX3" fmla="*/ 642025 w 3677055"/>
              <a:gd name="connsiteY3" fmla="*/ 917643 h 1040860"/>
              <a:gd name="connsiteX4" fmla="*/ 817123 w 3677055"/>
              <a:gd name="connsiteY4" fmla="*/ 820367 h 1040860"/>
              <a:gd name="connsiteX5" fmla="*/ 836579 w 3677055"/>
              <a:gd name="connsiteY5" fmla="*/ 392350 h 1040860"/>
              <a:gd name="connsiteX6" fmla="*/ 972766 w 3677055"/>
              <a:gd name="connsiteY6" fmla="*/ 158886 h 1040860"/>
              <a:gd name="connsiteX7" fmla="*/ 1206230 w 3677055"/>
              <a:gd name="connsiteY7" fmla="*/ 353439 h 1040860"/>
              <a:gd name="connsiteX8" fmla="*/ 1303506 w 3677055"/>
              <a:gd name="connsiteY8" fmla="*/ 878733 h 1040860"/>
              <a:gd name="connsiteX9" fmla="*/ 1381328 w 3677055"/>
              <a:gd name="connsiteY9" fmla="*/ 898188 h 1040860"/>
              <a:gd name="connsiteX10" fmla="*/ 1498059 w 3677055"/>
              <a:gd name="connsiteY10" fmla="*/ 392350 h 1040860"/>
              <a:gd name="connsiteX11" fmla="*/ 1653702 w 3677055"/>
              <a:gd name="connsiteY11" fmla="*/ 158886 h 1040860"/>
              <a:gd name="connsiteX12" fmla="*/ 1867710 w 3677055"/>
              <a:gd name="connsiteY12" fmla="*/ 470171 h 1040860"/>
              <a:gd name="connsiteX13" fmla="*/ 1926076 w 3677055"/>
              <a:gd name="connsiteY13" fmla="*/ 820367 h 1040860"/>
              <a:gd name="connsiteX14" fmla="*/ 1984442 w 3677055"/>
              <a:gd name="connsiteY14" fmla="*/ 956554 h 1040860"/>
              <a:gd name="connsiteX15" fmla="*/ 2101174 w 3677055"/>
              <a:gd name="connsiteY15" fmla="*/ 664724 h 1040860"/>
              <a:gd name="connsiteX16" fmla="*/ 2237362 w 3677055"/>
              <a:gd name="connsiteY16" fmla="*/ 256162 h 1040860"/>
              <a:gd name="connsiteX17" fmla="*/ 2354093 w 3677055"/>
              <a:gd name="connsiteY17" fmla="*/ 178341 h 1040860"/>
              <a:gd name="connsiteX18" fmla="*/ 2529191 w 3677055"/>
              <a:gd name="connsiteY18" fmla="*/ 509081 h 1040860"/>
              <a:gd name="connsiteX19" fmla="*/ 2568102 w 3677055"/>
              <a:gd name="connsiteY19" fmla="*/ 878733 h 1040860"/>
              <a:gd name="connsiteX20" fmla="*/ 2684834 w 3677055"/>
              <a:gd name="connsiteY20" fmla="*/ 956554 h 1040860"/>
              <a:gd name="connsiteX21" fmla="*/ 2743200 w 3677055"/>
              <a:gd name="connsiteY21" fmla="*/ 567447 h 1040860"/>
              <a:gd name="connsiteX22" fmla="*/ 2879387 w 3677055"/>
              <a:gd name="connsiteY22" fmla="*/ 236707 h 1040860"/>
              <a:gd name="connsiteX23" fmla="*/ 3015574 w 3677055"/>
              <a:gd name="connsiteY23" fmla="*/ 236707 h 1040860"/>
              <a:gd name="connsiteX24" fmla="*/ 3151762 w 3677055"/>
              <a:gd name="connsiteY24" fmla="*/ 547992 h 1040860"/>
              <a:gd name="connsiteX25" fmla="*/ 3268493 w 3677055"/>
              <a:gd name="connsiteY25" fmla="*/ 917643 h 1040860"/>
              <a:gd name="connsiteX26" fmla="*/ 3346315 w 3677055"/>
              <a:gd name="connsiteY26" fmla="*/ 937099 h 1040860"/>
              <a:gd name="connsiteX27" fmla="*/ 3443591 w 3677055"/>
              <a:gd name="connsiteY27" fmla="*/ 567447 h 1040860"/>
              <a:gd name="connsiteX28" fmla="*/ 3540868 w 3677055"/>
              <a:gd name="connsiteY28" fmla="*/ 256162 h 1040860"/>
              <a:gd name="connsiteX29" fmla="*/ 3677055 w 3677055"/>
              <a:gd name="connsiteY29" fmla="*/ 197796 h 1040860"/>
              <a:gd name="connsiteX0" fmla="*/ 65227 w 3742282"/>
              <a:gd name="connsiteY0" fmla="*/ 956554 h 1040860"/>
              <a:gd name="connsiteX1" fmla="*/ 32426 w 3742282"/>
              <a:gd name="connsiteY1" fmla="*/ 934559 h 1040860"/>
              <a:gd name="connsiteX2" fmla="*/ 259780 w 3742282"/>
              <a:gd name="connsiteY2" fmla="*/ 431260 h 1040860"/>
              <a:gd name="connsiteX3" fmla="*/ 376512 w 3742282"/>
              <a:gd name="connsiteY3" fmla="*/ 81064 h 1040860"/>
              <a:gd name="connsiteX4" fmla="*/ 707252 w 3742282"/>
              <a:gd name="connsiteY4" fmla="*/ 917643 h 1040860"/>
              <a:gd name="connsiteX5" fmla="*/ 882350 w 3742282"/>
              <a:gd name="connsiteY5" fmla="*/ 820367 h 1040860"/>
              <a:gd name="connsiteX6" fmla="*/ 901806 w 3742282"/>
              <a:gd name="connsiteY6" fmla="*/ 392350 h 1040860"/>
              <a:gd name="connsiteX7" fmla="*/ 1037993 w 3742282"/>
              <a:gd name="connsiteY7" fmla="*/ 158886 h 1040860"/>
              <a:gd name="connsiteX8" fmla="*/ 1271457 w 3742282"/>
              <a:gd name="connsiteY8" fmla="*/ 353439 h 1040860"/>
              <a:gd name="connsiteX9" fmla="*/ 1368733 w 3742282"/>
              <a:gd name="connsiteY9" fmla="*/ 878733 h 1040860"/>
              <a:gd name="connsiteX10" fmla="*/ 1446555 w 3742282"/>
              <a:gd name="connsiteY10" fmla="*/ 898188 h 1040860"/>
              <a:gd name="connsiteX11" fmla="*/ 1563286 w 3742282"/>
              <a:gd name="connsiteY11" fmla="*/ 392350 h 1040860"/>
              <a:gd name="connsiteX12" fmla="*/ 1718929 w 3742282"/>
              <a:gd name="connsiteY12" fmla="*/ 158886 h 1040860"/>
              <a:gd name="connsiteX13" fmla="*/ 1932937 w 3742282"/>
              <a:gd name="connsiteY13" fmla="*/ 470171 h 1040860"/>
              <a:gd name="connsiteX14" fmla="*/ 1991303 w 3742282"/>
              <a:gd name="connsiteY14" fmla="*/ 820367 h 1040860"/>
              <a:gd name="connsiteX15" fmla="*/ 2049669 w 3742282"/>
              <a:gd name="connsiteY15" fmla="*/ 956554 h 1040860"/>
              <a:gd name="connsiteX16" fmla="*/ 2166401 w 3742282"/>
              <a:gd name="connsiteY16" fmla="*/ 664724 h 1040860"/>
              <a:gd name="connsiteX17" fmla="*/ 2302589 w 3742282"/>
              <a:gd name="connsiteY17" fmla="*/ 256162 h 1040860"/>
              <a:gd name="connsiteX18" fmla="*/ 2419320 w 3742282"/>
              <a:gd name="connsiteY18" fmla="*/ 178341 h 1040860"/>
              <a:gd name="connsiteX19" fmla="*/ 2594418 w 3742282"/>
              <a:gd name="connsiteY19" fmla="*/ 509081 h 1040860"/>
              <a:gd name="connsiteX20" fmla="*/ 2633329 w 3742282"/>
              <a:gd name="connsiteY20" fmla="*/ 878733 h 1040860"/>
              <a:gd name="connsiteX21" fmla="*/ 2750061 w 3742282"/>
              <a:gd name="connsiteY21" fmla="*/ 956554 h 1040860"/>
              <a:gd name="connsiteX22" fmla="*/ 2808427 w 3742282"/>
              <a:gd name="connsiteY22" fmla="*/ 567447 h 1040860"/>
              <a:gd name="connsiteX23" fmla="*/ 2944614 w 3742282"/>
              <a:gd name="connsiteY23" fmla="*/ 236707 h 1040860"/>
              <a:gd name="connsiteX24" fmla="*/ 3080801 w 3742282"/>
              <a:gd name="connsiteY24" fmla="*/ 236707 h 1040860"/>
              <a:gd name="connsiteX25" fmla="*/ 3216989 w 3742282"/>
              <a:gd name="connsiteY25" fmla="*/ 547992 h 1040860"/>
              <a:gd name="connsiteX26" fmla="*/ 3333720 w 3742282"/>
              <a:gd name="connsiteY26" fmla="*/ 917643 h 1040860"/>
              <a:gd name="connsiteX27" fmla="*/ 3411542 w 3742282"/>
              <a:gd name="connsiteY27" fmla="*/ 937099 h 1040860"/>
              <a:gd name="connsiteX28" fmla="*/ 3508818 w 3742282"/>
              <a:gd name="connsiteY28" fmla="*/ 567447 h 1040860"/>
              <a:gd name="connsiteX29" fmla="*/ 3606095 w 3742282"/>
              <a:gd name="connsiteY29" fmla="*/ 256162 h 1040860"/>
              <a:gd name="connsiteX30" fmla="*/ 3742282 w 3742282"/>
              <a:gd name="connsiteY30" fmla="*/ 197796 h 1040860"/>
              <a:gd name="connsiteX0" fmla="*/ 65227 w 3742282"/>
              <a:gd name="connsiteY0" fmla="*/ 820366 h 885920"/>
              <a:gd name="connsiteX1" fmla="*/ 32426 w 3742282"/>
              <a:gd name="connsiteY1" fmla="*/ 798371 h 885920"/>
              <a:gd name="connsiteX2" fmla="*/ 259780 w 3742282"/>
              <a:gd name="connsiteY2" fmla="*/ 295072 h 885920"/>
              <a:gd name="connsiteX3" fmla="*/ 707252 w 3742282"/>
              <a:gd name="connsiteY3" fmla="*/ 781455 h 885920"/>
              <a:gd name="connsiteX4" fmla="*/ 882350 w 3742282"/>
              <a:gd name="connsiteY4" fmla="*/ 684179 h 885920"/>
              <a:gd name="connsiteX5" fmla="*/ 901806 w 3742282"/>
              <a:gd name="connsiteY5" fmla="*/ 256162 h 885920"/>
              <a:gd name="connsiteX6" fmla="*/ 1037993 w 3742282"/>
              <a:gd name="connsiteY6" fmla="*/ 22698 h 885920"/>
              <a:gd name="connsiteX7" fmla="*/ 1271457 w 3742282"/>
              <a:gd name="connsiteY7" fmla="*/ 217251 h 885920"/>
              <a:gd name="connsiteX8" fmla="*/ 1368733 w 3742282"/>
              <a:gd name="connsiteY8" fmla="*/ 742545 h 885920"/>
              <a:gd name="connsiteX9" fmla="*/ 1446555 w 3742282"/>
              <a:gd name="connsiteY9" fmla="*/ 762000 h 885920"/>
              <a:gd name="connsiteX10" fmla="*/ 1563286 w 3742282"/>
              <a:gd name="connsiteY10" fmla="*/ 256162 h 885920"/>
              <a:gd name="connsiteX11" fmla="*/ 1718929 w 3742282"/>
              <a:gd name="connsiteY11" fmla="*/ 22698 h 885920"/>
              <a:gd name="connsiteX12" fmla="*/ 1932937 w 3742282"/>
              <a:gd name="connsiteY12" fmla="*/ 333983 h 885920"/>
              <a:gd name="connsiteX13" fmla="*/ 1991303 w 3742282"/>
              <a:gd name="connsiteY13" fmla="*/ 684179 h 885920"/>
              <a:gd name="connsiteX14" fmla="*/ 2049669 w 3742282"/>
              <a:gd name="connsiteY14" fmla="*/ 820366 h 885920"/>
              <a:gd name="connsiteX15" fmla="*/ 2166401 w 3742282"/>
              <a:gd name="connsiteY15" fmla="*/ 528536 h 885920"/>
              <a:gd name="connsiteX16" fmla="*/ 2302589 w 3742282"/>
              <a:gd name="connsiteY16" fmla="*/ 119974 h 885920"/>
              <a:gd name="connsiteX17" fmla="*/ 2419320 w 3742282"/>
              <a:gd name="connsiteY17" fmla="*/ 42153 h 885920"/>
              <a:gd name="connsiteX18" fmla="*/ 2594418 w 3742282"/>
              <a:gd name="connsiteY18" fmla="*/ 372893 h 885920"/>
              <a:gd name="connsiteX19" fmla="*/ 2633329 w 3742282"/>
              <a:gd name="connsiteY19" fmla="*/ 742545 h 885920"/>
              <a:gd name="connsiteX20" fmla="*/ 2750061 w 3742282"/>
              <a:gd name="connsiteY20" fmla="*/ 820366 h 885920"/>
              <a:gd name="connsiteX21" fmla="*/ 2808427 w 3742282"/>
              <a:gd name="connsiteY21" fmla="*/ 431259 h 885920"/>
              <a:gd name="connsiteX22" fmla="*/ 2944614 w 3742282"/>
              <a:gd name="connsiteY22" fmla="*/ 100519 h 885920"/>
              <a:gd name="connsiteX23" fmla="*/ 3080801 w 3742282"/>
              <a:gd name="connsiteY23" fmla="*/ 100519 h 885920"/>
              <a:gd name="connsiteX24" fmla="*/ 3216989 w 3742282"/>
              <a:gd name="connsiteY24" fmla="*/ 411804 h 885920"/>
              <a:gd name="connsiteX25" fmla="*/ 3333720 w 3742282"/>
              <a:gd name="connsiteY25" fmla="*/ 781455 h 885920"/>
              <a:gd name="connsiteX26" fmla="*/ 3411542 w 3742282"/>
              <a:gd name="connsiteY26" fmla="*/ 800911 h 885920"/>
              <a:gd name="connsiteX27" fmla="*/ 3508818 w 3742282"/>
              <a:gd name="connsiteY27" fmla="*/ 431259 h 885920"/>
              <a:gd name="connsiteX28" fmla="*/ 3606095 w 3742282"/>
              <a:gd name="connsiteY28" fmla="*/ 119974 h 885920"/>
              <a:gd name="connsiteX29" fmla="*/ 3742282 w 3742282"/>
              <a:gd name="connsiteY29" fmla="*/ 61608 h 885920"/>
              <a:gd name="connsiteX0" fmla="*/ 139805 w 3816860"/>
              <a:gd name="connsiteY0" fmla="*/ 820366 h 872247"/>
              <a:gd name="connsiteX1" fmla="*/ 107004 w 3816860"/>
              <a:gd name="connsiteY1" fmla="*/ 798371 h 872247"/>
              <a:gd name="connsiteX2" fmla="*/ 781830 w 3816860"/>
              <a:gd name="connsiteY2" fmla="*/ 781455 h 872247"/>
              <a:gd name="connsiteX3" fmla="*/ 956928 w 3816860"/>
              <a:gd name="connsiteY3" fmla="*/ 684179 h 872247"/>
              <a:gd name="connsiteX4" fmla="*/ 976384 w 3816860"/>
              <a:gd name="connsiteY4" fmla="*/ 256162 h 872247"/>
              <a:gd name="connsiteX5" fmla="*/ 1112571 w 3816860"/>
              <a:gd name="connsiteY5" fmla="*/ 22698 h 872247"/>
              <a:gd name="connsiteX6" fmla="*/ 1346035 w 3816860"/>
              <a:gd name="connsiteY6" fmla="*/ 217251 h 872247"/>
              <a:gd name="connsiteX7" fmla="*/ 1443311 w 3816860"/>
              <a:gd name="connsiteY7" fmla="*/ 742545 h 872247"/>
              <a:gd name="connsiteX8" fmla="*/ 1521133 w 3816860"/>
              <a:gd name="connsiteY8" fmla="*/ 762000 h 872247"/>
              <a:gd name="connsiteX9" fmla="*/ 1637864 w 3816860"/>
              <a:gd name="connsiteY9" fmla="*/ 256162 h 872247"/>
              <a:gd name="connsiteX10" fmla="*/ 1793507 w 3816860"/>
              <a:gd name="connsiteY10" fmla="*/ 22698 h 872247"/>
              <a:gd name="connsiteX11" fmla="*/ 2007515 w 3816860"/>
              <a:gd name="connsiteY11" fmla="*/ 333983 h 872247"/>
              <a:gd name="connsiteX12" fmla="*/ 2065881 w 3816860"/>
              <a:gd name="connsiteY12" fmla="*/ 684179 h 872247"/>
              <a:gd name="connsiteX13" fmla="*/ 2124247 w 3816860"/>
              <a:gd name="connsiteY13" fmla="*/ 820366 h 872247"/>
              <a:gd name="connsiteX14" fmla="*/ 2240979 w 3816860"/>
              <a:gd name="connsiteY14" fmla="*/ 528536 h 872247"/>
              <a:gd name="connsiteX15" fmla="*/ 2377167 w 3816860"/>
              <a:gd name="connsiteY15" fmla="*/ 119974 h 872247"/>
              <a:gd name="connsiteX16" fmla="*/ 2493898 w 3816860"/>
              <a:gd name="connsiteY16" fmla="*/ 42153 h 872247"/>
              <a:gd name="connsiteX17" fmla="*/ 2668996 w 3816860"/>
              <a:gd name="connsiteY17" fmla="*/ 372893 h 872247"/>
              <a:gd name="connsiteX18" fmla="*/ 2707907 w 3816860"/>
              <a:gd name="connsiteY18" fmla="*/ 742545 h 872247"/>
              <a:gd name="connsiteX19" fmla="*/ 2824639 w 3816860"/>
              <a:gd name="connsiteY19" fmla="*/ 820366 h 872247"/>
              <a:gd name="connsiteX20" fmla="*/ 2883005 w 3816860"/>
              <a:gd name="connsiteY20" fmla="*/ 431259 h 872247"/>
              <a:gd name="connsiteX21" fmla="*/ 3019192 w 3816860"/>
              <a:gd name="connsiteY21" fmla="*/ 100519 h 872247"/>
              <a:gd name="connsiteX22" fmla="*/ 3155379 w 3816860"/>
              <a:gd name="connsiteY22" fmla="*/ 100519 h 872247"/>
              <a:gd name="connsiteX23" fmla="*/ 3291567 w 3816860"/>
              <a:gd name="connsiteY23" fmla="*/ 411804 h 872247"/>
              <a:gd name="connsiteX24" fmla="*/ 3408298 w 3816860"/>
              <a:gd name="connsiteY24" fmla="*/ 781455 h 872247"/>
              <a:gd name="connsiteX25" fmla="*/ 3486120 w 3816860"/>
              <a:gd name="connsiteY25" fmla="*/ 800911 h 872247"/>
              <a:gd name="connsiteX26" fmla="*/ 3583396 w 3816860"/>
              <a:gd name="connsiteY26" fmla="*/ 431259 h 872247"/>
              <a:gd name="connsiteX27" fmla="*/ 3680673 w 3816860"/>
              <a:gd name="connsiteY27" fmla="*/ 119974 h 872247"/>
              <a:gd name="connsiteX28" fmla="*/ 3816860 w 3816860"/>
              <a:gd name="connsiteY28" fmla="*/ 61608 h 872247"/>
              <a:gd name="connsiteX0" fmla="*/ 0 w 3677055"/>
              <a:gd name="connsiteY0" fmla="*/ 820366 h 872247"/>
              <a:gd name="connsiteX1" fmla="*/ 642025 w 3677055"/>
              <a:gd name="connsiteY1" fmla="*/ 781455 h 872247"/>
              <a:gd name="connsiteX2" fmla="*/ 817123 w 3677055"/>
              <a:gd name="connsiteY2" fmla="*/ 684179 h 872247"/>
              <a:gd name="connsiteX3" fmla="*/ 836579 w 3677055"/>
              <a:gd name="connsiteY3" fmla="*/ 256162 h 872247"/>
              <a:gd name="connsiteX4" fmla="*/ 972766 w 3677055"/>
              <a:gd name="connsiteY4" fmla="*/ 22698 h 872247"/>
              <a:gd name="connsiteX5" fmla="*/ 1206230 w 3677055"/>
              <a:gd name="connsiteY5" fmla="*/ 217251 h 872247"/>
              <a:gd name="connsiteX6" fmla="*/ 1303506 w 3677055"/>
              <a:gd name="connsiteY6" fmla="*/ 742545 h 872247"/>
              <a:gd name="connsiteX7" fmla="*/ 1381328 w 3677055"/>
              <a:gd name="connsiteY7" fmla="*/ 762000 h 872247"/>
              <a:gd name="connsiteX8" fmla="*/ 1498059 w 3677055"/>
              <a:gd name="connsiteY8" fmla="*/ 256162 h 872247"/>
              <a:gd name="connsiteX9" fmla="*/ 1653702 w 3677055"/>
              <a:gd name="connsiteY9" fmla="*/ 22698 h 872247"/>
              <a:gd name="connsiteX10" fmla="*/ 1867710 w 3677055"/>
              <a:gd name="connsiteY10" fmla="*/ 333983 h 872247"/>
              <a:gd name="connsiteX11" fmla="*/ 1926076 w 3677055"/>
              <a:gd name="connsiteY11" fmla="*/ 684179 h 872247"/>
              <a:gd name="connsiteX12" fmla="*/ 1984442 w 3677055"/>
              <a:gd name="connsiteY12" fmla="*/ 820366 h 872247"/>
              <a:gd name="connsiteX13" fmla="*/ 2101174 w 3677055"/>
              <a:gd name="connsiteY13" fmla="*/ 528536 h 872247"/>
              <a:gd name="connsiteX14" fmla="*/ 2237362 w 3677055"/>
              <a:gd name="connsiteY14" fmla="*/ 119974 h 872247"/>
              <a:gd name="connsiteX15" fmla="*/ 2354093 w 3677055"/>
              <a:gd name="connsiteY15" fmla="*/ 42153 h 872247"/>
              <a:gd name="connsiteX16" fmla="*/ 2529191 w 3677055"/>
              <a:gd name="connsiteY16" fmla="*/ 372893 h 872247"/>
              <a:gd name="connsiteX17" fmla="*/ 2568102 w 3677055"/>
              <a:gd name="connsiteY17" fmla="*/ 742545 h 872247"/>
              <a:gd name="connsiteX18" fmla="*/ 2684834 w 3677055"/>
              <a:gd name="connsiteY18" fmla="*/ 820366 h 872247"/>
              <a:gd name="connsiteX19" fmla="*/ 2743200 w 3677055"/>
              <a:gd name="connsiteY19" fmla="*/ 431259 h 872247"/>
              <a:gd name="connsiteX20" fmla="*/ 2879387 w 3677055"/>
              <a:gd name="connsiteY20" fmla="*/ 100519 h 872247"/>
              <a:gd name="connsiteX21" fmla="*/ 3015574 w 3677055"/>
              <a:gd name="connsiteY21" fmla="*/ 100519 h 872247"/>
              <a:gd name="connsiteX22" fmla="*/ 3151762 w 3677055"/>
              <a:gd name="connsiteY22" fmla="*/ 411804 h 872247"/>
              <a:gd name="connsiteX23" fmla="*/ 3268493 w 3677055"/>
              <a:gd name="connsiteY23" fmla="*/ 781455 h 872247"/>
              <a:gd name="connsiteX24" fmla="*/ 3346315 w 3677055"/>
              <a:gd name="connsiteY24" fmla="*/ 800911 h 872247"/>
              <a:gd name="connsiteX25" fmla="*/ 3443591 w 3677055"/>
              <a:gd name="connsiteY25" fmla="*/ 431259 h 872247"/>
              <a:gd name="connsiteX26" fmla="*/ 3540868 w 3677055"/>
              <a:gd name="connsiteY26" fmla="*/ 119974 h 872247"/>
              <a:gd name="connsiteX27" fmla="*/ 3677055 w 3677055"/>
              <a:gd name="connsiteY27" fmla="*/ 61608 h 872247"/>
              <a:gd name="connsiteX0" fmla="*/ 0 w 3035030"/>
              <a:gd name="connsiteY0" fmla="*/ 781455 h 872247"/>
              <a:gd name="connsiteX1" fmla="*/ 175098 w 3035030"/>
              <a:gd name="connsiteY1" fmla="*/ 684179 h 872247"/>
              <a:gd name="connsiteX2" fmla="*/ 194554 w 3035030"/>
              <a:gd name="connsiteY2" fmla="*/ 256162 h 872247"/>
              <a:gd name="connsiteX3" fmla="*/ 330741 w 3035030"/>
              <a:gd name="connsiteY3" fmla="*/ 22698 h 872247"/>
              <a:gd name="connsiteX4" fmla="*/ 564205 w 3035030"/>
              <a:gd name="connsiteY4" fmla="*/ 217251 h 872247"/>
              <a:gd name="connsiteX5" fmla="*/ 661481 w 3035030"/>
              <a:gd name="connsiteY5" fmla="*/ 742545 h 872247"/>
              <a:gd name="connsiteX6" fmla="*/ 739303 w 3035030"/>
              <a:gd name="connsiteY6" fmla="*/ 762000 h 872247"/>
              <a:gd name="connsiteX7" fmla="*/ 856034 w 3035030"/>
              <a:gd name="connsiteY7" fmla="*/ 256162 h 872247"/>
              <a:gd name="connsiteX8" fmla="*/ 1011677 w 3035030"/>
              <a:gd name="connsiteY8" fmla="*/ 22698 h 872247"/>
              <a:gd name="connsiteX9" fmla="*/ 1225685 w 3035030"/>
              <a:gd name="connsiteY9" fmla="*/ 333983 h 872247"/>
              <a:gd name="connsiteX10" fmla="*/ 1284051 w 3035030"/>
              <a:gd name="connsiteY10" fmla="*/ 684179 h 872247"/>
              <a:gd name="connsiteX11" fmla="*/ 1342417 w 3035030"/>
              <a:gd name="connsiteY11" fmla="*/ 820366 h 872247"/>
              <a:gd name="connsiteX12" fmla="*/ 1459149 w 3035030"/>
              <a:gd name="connsiteY12" fmla="*/ 528536 h 872247"/>
              <a:gd name="connsiteX13" fmla="*/ 1595337 w 3035030"/>
              <a:gd name="connsiteY13" fmla="*/ 119974 h 872247"/>
              <a:gd name="connsiteX14" fmla="*/ 1712068 w 3035030"/>
              <a:gd name="connsiteY14" fmla="*/ 42153 h 872247"/>
              <a:gd name="connsiteX15" fmla="*/ 1887166 w 3035030"/>
              <a:gd name="connsiteY15" fmla="*/ 372893 h 872247"/>
              <a:gd name="connsiteX16" fmla="*/ 1926077 w 3035030"/>
              <a:gd name="connsiteY16" fmla="*/ 742545 h 872247"/>
              <a:gd name="connsiteX17" fmla="*/ 2042809 w 3035030"/>
              <a:gd name="connsiteY17" fmla="*/ 820366 h 872247"/>
              <a:gd name="connsiteX18" fmla="*/ 2101175 w 3035030"/>
              <a:gd name="connsiteY18" fmla="*/ 431259 h 872247"/>
              <a:gd name="connsiteX19" fmla="*/ 2237362 w 3035030"/>
              <a:gd name="connsiteY19" fmla="*/ 100519 h 872247"/>
              <a:gd name="connsiteX20" fmla="*/ 2373549 w 3035030"/>
              <a:gd name="connsiteY20" fmla="*/ 100519 h 872247"/>
              <a:gd name="connsiteX21" fmla="*/ 2509737 w 3035030"/>
              <a:gd name="connsiteY21" fmla="*/ 411804 h 872247"/>
              <a:gd name="connsiteX22" fmla="*/ 2626468 w 3035030"/>
              <a:gd name="connsiteY22" fmla="*/ 781455 h 872247"/>
              <a:gd name="connsiteX23" fmla="*/ 2704290 w 3035030"/>
              <a:gd name="connsiteY23" fmla="*/ 800911 h 872247"/>
              <a:gd name="connsiteX24" fmla="*/ 2801566 w 3035030"/>
              <a:gd name="connsiteY24" fmla="*/ 431259 h 872247"/>
              <a:gd name="connsiteX25" fmla="*/ 2898843 w 3035030"/>
              <a:gd name="connsiteY25" fmla="*/ 119974 h 872247"/>
              <a:gd name="connsiteX26" fmla="*/ 3035030 w 3035030"/>
              <a:gd name="connsiteY26" fmla="*/ 61608 h 872247"/>
              <a:gd name="connsiteX0" fmla="*/ 6484 w 2866416"/>
              <a:gd name="connsiteY0" fmla="*/ 684179 h 872247"/>
              <a:gd name="connsiteX1" fmla="*/ 25940 w 2866416"/>
              <a:gd name="connsiteY1" fmla="*/ 256162 h 872247"/>
              <a:gd name="connsiteX2" fmla="*/ 162127 w 2866416"/>
              <a:gd name="connsiteY2" fmla="*/ 22698 h 872247"/>
              <a:gd name="connsiteX3" fmla="*/ 395591 w 2866416"/>
              <a:gd name="connsiteY3" fmla="*/ 217251 h 872247"/>
              <a:gd name="connsiteX4" fmla="*/ 492867 w 2866416"/>
              <a:gd name="connsiteY4" fmla="*/ 742545 h 872247"/>
              <a:gd name="connsiteX5" fmla="*/ 570689 w 2866416"/>
              <a:gd name="connsiteY5" fmla="*/ 762000 h 872247"/>
              <a:gd name="connsiteX6" fmla="*/ 687420 w 2866416"/>
              <a:gd name="connsiteY6" fmla="*/ 256162 h 872247"/>
              <a:gd name="connsiteX7" fmla="*/ 843063 w 2866416"/>
              <a:gd name="connsiteY7" fmla="*/ 22698 h 872247"/>
              <a:gd name="connsiteX8" fmla="*/ 1057071 w 2866416"/>
              <a:gd name="connsiteY8" fmla="*/ 333983 h 872247"/>
              <a:gd name="connsiteX9" fmla="*/ 1115437 w 2866416"/>
              <a:gd name="connsiteY9" fmla="*/ 684179 h 872247"/>
              <a:gd name="connsiteX10" fmla="*/ 1173803 w 2866416"/>
              <a:gd name="connsiteY10" fmla="*/ 820366 h 872247"/>
              <a:gd name="connsiteX11" fmla="*/ 1290535 w 2866416"/>
              <a:gd name="connsiteY11" fmla="*/ 528536 h 872247"/>
              <a:gd name="connsiteX12" fmla="*/ 1426723 w 2866416"/>
              <a:gd name="connsiteY12" fmla="*/ 119974 h 872247"/>
              <a:gd name="connsiteX13" fmla="*/ 1543454 w 2866416"/>
              <a:gd name="connsiteY13" fmla="*/ 42153 h 872247"/>
              <a:gd name="connsiteX14" fmla="*/ 1718552 w 2866416"/>
              <a:gd name="connsiteY14" fmla="*/ 372893 h 872247"/>
              <a:gd name="connsiteX15" fmla="*/ 1757463 w 2866416"/>
              <a:gd name="connsiteY15" fmla="*/ 742545 h 872247"/>
              <a:gd name="connsiteX16" fmla="*/ 1874195 w 2866416"/>
              <a:gd name="connsiteY16" fmla="*/ 820366 h 872247"/>
              <a:gd name="connsiteX17" fmla="*/ 1932561 w 2866416"/>
              <a:gd name="connsiteY17" fmla="*/ 431259 h 872247"/>
              <a:gd name="connsiteX18" fmla="*/ 2068748 w 2866416"/>
              <a:gd name="connsiteY18" fmla="*/ 100519 h 872247"/>
              <a:gd name="connsiteX19" fmla="*/ 2204935 w 2866416"/>
              <a:gd name="connsiteY19" fmla="*/ 100519 h 872247"/>
              <a:gd name="connsiteX20" fmla="*/ 2341123 w 2866416"/>
              <a:gd name="connsiteY20" fmla="*/ 411804 h 872247"/>
              <a:gd name="connsiteX21" fmla="*/ 2457854 w 2866416"/>
              <a:gd name="connsiteY21" fmla="*/ 781455 h 872247"/>
              <a:gd name="connsiteX22" fmla="*/ 2535676 w 2866416"/>
              <a:gd name="connsiteY22" fmla="*/ 800911 h 872247"/>
              <a:gd name="connsiteX23" fmla="*/ 2632952 w 2866416"/>
              <a:gd name="connsiteY23" fmla="*/ 431259 h 872247"/>
              <a:gd name="connsiteX24" fmla="*/ 2730229 w 2866416"/>
              <a:gd name="connsiteY24" fmla="*/ 119974 h 872247"/>
              <a:gd name="connsiteX25" fmla="*/ 2866416 w 2866416"/>
              <a:gd name="connsiteY25" fmla="*/ 61608 h 872247"/>
              <a:gd name="connsiteX0" fmla="*/ 6484 w 2866416"/>
              <a:gd name="connsiteY0" fmla="*/ 684179 h 872247"/>
              <a:gd name="connsiteX1" fmla="*/ 25940 w 2866416"/>
              <a:gd name="connsiteY1" fmla="*/ 256162 h 872247"/>
              <a:gd name="connsiteX2" fmla="*/ 162127 w 2866416"/>
              <a:gd name="connsiteY2" fmla="*/ 22698 h 872247"/>
              <a:gd name="connsiteX3" fmla="*/ 395591 w 2866416"/>
              <a:gd name="connsiteY3" fmla="*/ 217251 h 872247"/>
              <a:gd name="connsiteX4" fmla="*/ 492867 w 2866416"/>
              <a:gd name="connsiteY4" fmla="*/ 742545 h 872247"/>
              <a:gd name="connsiteX5" fmla="*/ 570689 w 2866416"/>
              <a:gd name="connsiteY5" fmla="*/ 762000 h 872247"/>
              <a:gd name="connsiteX6" fmla="*/ 687420 w 2866416"/>
              <a:gd name="connsiteY6" fmla="*/ 256162 h 872247"/>
              <a:gd name="connsiteX7" fmla="*/ 843063 w 2866416"/>
              <a:gd name="connsiteY7" fmla="*/ 22698 h 872247"/>
              <a:gd name="connsiteX8" fmla="*/ 1057071 w 2866416"/>
              <a:gd name="connsiteY8" fmla="*/ 333983 h 872247"/>
              <a:gd name="connsiteX9" fmla="*/ 1115437 w 2866416"/>
              <a:gd name="connsiteY9" fmla="*/ 684179 h 872247"/>
              <a:gd name="connsiteX10" fmla="*/ 1173803 w 2866416"/>
              <a:gd name="connsiteY10" fmla="*/ 820366 h 872247"/>
              <a:gd name="connsiteX11" fmla="*/ 1290535 w 2866416"/>
              <a:gd name="connsiteY11" fmla="*/ 528536 h 872247"/>
              <a:gd name="connsiteX12" fmla="*/ 1426723 w 2866416"/>
              <a:gd name="connsiteY12" fmla="*/ 119974 h 872247"/>
              <a:gd name="connsiteX13" fmla="*/ 1543454 w 2866416"/>
              <a:gd name="connsiteY13" fmla="*/ 42153 h 872247"/>
              <a:gd name="connsiteX14" fmla="*/ 1718552 w 2866416"/>
              <a:gd name="connsiteY14" fmla="*/ 372893 h 872247"/>
              <a:gd name="connsiteX15" fmla="*/ 1757463 w 2866416"/>
              <a:gd name="connsiteY15" fmla="*/ 742545 h 872247"/>
              <a:gd name="connsiteX16" fmla="*/ 1874195 w 2866416"/>
              <a:gd name="connsiteY16" fmla="*/ 820366 h 872247"/>
              <a:gd name="connsiteX17" fmla="*/ 1932561 w 2866416"/>
              <a:gd name="connsiteY17" fmla="*/ 431259 h 872247"/>
              <a:gd name="connsiteX18" fmla="*/ 2068748 w 2866416"/>
              <a:gd name="connsiteY18" fmla="*/ 100519 h 872247"/>
              <a:gd name="connsiteX19" fmla="*/ 2204935 w 2866416"/>
              <a:gd name="connsiteY19" fmla="*/ 100519 h 872247"/>
              <a:gd name="connsiteX20" fmla="*/ 2341123 w 2866416"/>
              <a:gd name="connsiteY20" fmla="*/ 411804 h 872247"/>
              <a:gd name="connsiteX21" fmla="*/ 2457854 w 2866416"/>
              <a:gd name="connsiteY21" fmla="*/ 781455 h 872247"/>
              <a:gd name="connsiteX22" fmla="*/ 2535676 w 2866416"/>
              <a:gd name="connsiteY22" fmla="*/ 800911 h 872247"/>
              <a:gd name="connsiteX23" fmla="*/ 2632952 w 2866416"/>
              <a:gd name="connsiteY23" fmla="*/ 431259 h 872247"/>
              <a:gd name="connsiteX24" fmla="*/ 2730229 w 2866416"/>
              <a:gd name="connsiteY24" fmla="*/ 119974 h 872247"/>
              <a:gd name="connsiteX25" fmla="*/ 2866416 w 2866416"/>
              <a:gd name="connsiteY25" fmla="*/ 61608 h 872247"/>
              <a:gd name="connsiteX0" fmla="*/ 6484 w 2909471"/>
              <a:gd name="connsiteY0" fmla="*/ 684179 h 872247"/>
              <a:gd name="connsiteX1" fmla="*/ 25940 w 2909471"/>
              <a:gd name="connsiteY1" fmla="*/ 256162 h 872247"/>
              <a:gd name="connsiteX2" fmla="*/ 162127 w 2909471"/>
              <a:gd name="connsiteY2" fmla="*/ 22698 h 872247"/>
              <a:gd name="connsiteX3" fmla="*/ 395591 w 2909471"/>
              <a:gd name="connsiteY3" fmla="*/ 217251 h 872247"/>
              <a:gd name="connsiteX4" fmla="*/ 492867 w 2909471"/>
              <a:gd name="connsiteY4" fmla="*/ 742545 h 872247"/>
              <a:gd name="connsiteX5" fmla="*/ 570689 w 2909471"/>
              <a:gd name="connsiteY5" fmla="*/ 762000 h 872247"/>
              <a:gd name="connsiteX6" fmla="*/ 687420 w 2909471"/>
              <a:gd name="connsiteY6" fmla="*/ 256162 h 872247"/>
              <a:gd name="connsiteX7" fmla="*/ 843063 w 2909471"/>
              <a:gd name="connsiteY7" fmla="*/ 22698 h 872247"/>
              <a:gd name="connsiteX8" fmla="*/ 1057071 w 2909471"/>
              <a:gd name="connsiteY8" fmla="*/ 333983 h 872247"/>
              <a:gd name="connsiteX9" fmla="*/ 1115437 w 2909471"/>
              <a:gd name="connsiteY9" fmla="*/ 684179 h 872247"/>
              <a:gd name="connsiteX10" fmla="*/ 1173803 w 2909471"/>
              <a:gd name="connsiteY10" fmla="*/ 820366 h 872247"/>
              <a:gd name="connsiteX11" fmla="*/ 1290535 w 2909471"/>
              <a:gd name="connsiteY11" fmla="*/ 528536 h 872247"/>
              <a:gd name="connsiteX12" fmla="*/ 1426723 w 2909471"/>
              <a:gd name="connsiteY12" fmla="*/ 119974 h 872247"/>
              <a:gd name="connsiteX13" fmla="*/ 1543454 w 2909471"/>
              <a:gd name="connsiteY13" fmla="*/ 42153 h 872247"/>
              <a:gd name="connsiteX14" fmla="*/ 1718552 w 2909471"/>
              <a:gd name="connsiteY14" fmla="*/ 372893 h 872247"/>
              <a:gd name="connsiteX15" fmla="*/ 1757463 w 2909471"/>
              <a:gd name="connsiteY15" fmla="*/ 742545 h 872247"/>
              <a:gd name="connsiteX16" fmla="*/ 1874195 w 2909471"/>
              <a:gd name="connsiteY16" fmla="*/ 820366 h 872247"/>
              <a:gd name="connsiteX17" fmla="*/ 1932561 w 2909471"/>
              <a:gd name="connsiteY17" fmla="*/ 431259 h 872247"/>
              <a:gd name="connsiteX18" fmla="*/ 2068748 w 2909471"/>
              <a:gd name="connsiteY18" fmla="*/ 100519 h 872247"/>
              <a:gd name="connsiteX19" fmla="*/ 2204935 w 2909471"/>
              <a:gd name="connsiteY19" fmla="*/ 100519 h 872247"/>
              <a:gd name="connsiteX20" fmla="*/ 2341123 w 2909471"/>
              <a:gd name="connsiteY20" fmla="*/ 411804 h 872247"/>
              <a:gd name="connsiteX21" fmla="*/ 2457854 w 2909471"/>
              <a:gd name="connsiteY21" fmla="*/ 781455 h 872247"/>
              <a:gd name="connsiteX22" fmla="*/ 2535676 w 2909471"/>
              <a:gd name="connsiteY22" fmla="*/ 800911 h 872247"/>
              <a:gd name="connsiteX23" fmla="*/ 2632952 w 2909471"/>
              <a:gd name="connsiteY23" fmla="*/ 431259 h 872247"/>
              <a:gd name="connsiteX24" fmla="*/ 2730229 w 2909471"/>
              <a:gd name="connsiteY24" fmla="*/ 119974 h 872247"/>
              <a:gd name="connsiteX25" fmla="*/ 2866416 w 2909471"/>
              <a:gd name="connsiteY25" fmla="*/ 61608 h 872247"/>
              <a:gd name="connsiteX26" fmla="*/ 2909471 w 2909471"/>
              <a:gd name="connsiteY26" fmla="*/ 129882 h 872247"/>
              <a:gd name="connsiteX0" fmla="*/ 6484 w 3017233"/>
              <a:gd name="connsiteY0" fmla="*/ 684179 h 872247"/>
              <a:gd name="connsiteX1" fmla="*/ 25940 w 3017233"/>
              <a:gd name="connsiteY1" fmla="*/ 256162 h 872247"/>
              <a:gd name="connsiteX2" fmla="*/ 162127 w 3017233"/>
              <a:gd name="connsiteY2" fmla="*/ 22698 h 872247"/>
              <a:gd name="connsiteX3" fmla="*/ 395591 w 3017233"/>
              <a:gd name="connsiteY3" fmla="*/ 217251 h 872247"/>
              <a:gd name="connsiteX4" fmla="*/ 492867 w 3017233"/>
              <a:gd name="connsiteY4" fmla="*/ 742545 h 872247"/>
              <a:gd name="connsiteX5" fmla="*/ 570689 w 3017233"/>
              <a:gd name="connsiteY5" fmla="*/ 762000 h 872247"/>
              <a:gd name="connsiteX6" fmla="*/ 687420 w 3017233"/>
              <a:gd name="connsiteY6" fmla="*/ 256162 h 872247"/>
              <a:gd name="connsiteX7" fmla="*/ 843063 w 3017233"/>
              <a:gd name="connsiteY7" fmla="*/ 22698 h 872247"/>
              <a:gd name="connsiteX8" fmla="*/ 1057071 w 3017233"/>
              <a:gd name="connsiteY8" fmla="*/ 333983 h 872247"/>
              <a:gd name="connsiteX9" fmla="*/ 1115437 w 3017233"/>
              <a:gd name="connsiteY9" fmla="*/ 684179 h 872247"/>
              <a:gd name="connsiteX10" fmla="*/ 1173803 w 3017233"/>
              <a:gd name="connsiteY10" fmla="*/ 820366 h 872247"/>
              <a:gd name="connsiteX11" fmla="*/ 1290535 w 3017233"/>
              <a:gd name="connsiteY11" fmla="*/ 528536 h 872247"/>
              <a:gd name="connsiteX12" fmla="*/ 1426723 w 3017233"/>
              <a:gd name="connsiteY12" fmla="*/ 119974 h 872247"/>
              <a:gd name="connsiteX13" fmla="*/ 1543454 w 3017233"/>
              <a:gd name="connsiteY13" fmla="*/ 42153 h 872247"/>
              <a:gd name="connsiteX14" fmla="*/ 1718552 w 3017233"/>
              <a:gd name="connsiteY14" fmla="*/ 372893 h 872247"/>
              <a:gd name="connsiteX15" fmla="*/ 1757463 w 3017233"/>
              <a:gd name="connsiteY15" fmla="*/ 742545 h 872247"/>
              <a:gd name="connsiteX16" fmla="*/ 1874195 w 3017233"/>
              <a:gd name="connsiteY16" fmla="*/ 820366 h 872247"/>
              <a:gd name="connsiteX17" fmla="*/ 1932561 w 3017233"/>
              <a:gd name="connsiteY17" fmla="*/ 431259 h 872247"/>
              <a:gd name="connsiteX18" fmla="*/ 2068748 w 3017233"/>
              <a:gd name="connsiteY18" fmla="*/ 100519 h 872247"/>
              <a:gd name="connsiteX19" fmla="*/ 2204935 w 3017233"/>
              <a:gd name="connsiteY19" fmla="*/ 100519 h 872247"/>
              <a:gd name="connsiteX20" fmla="*/ 2341123 w 3017233"/>
              <a:gd name="connsiteY20" fmla="*/ 411804 h 872247"/>
              <a:gd name="connsiteX21" fmla="*/ 2457854 w 3017233"/>
              <a:gd name="connsiteY21" fmla="*/ 781455 h 872247"/>
              <a:gd name="connsiteX22" fmla="*/ 2535676 w 3017233"/>
              <a:gd name="connsiteY22" fmla="*/ 800911 h 872247"/>
              <a:gd name="connsiteX23" fmla="*/ 2632952 w 3017233"/>
              <a:gd name="connsiteY23" fmla="*/ 431259 h 872247"/>
              <a:gd name="connsiteX24" fmla="*/ 2730229 w 3017233"/>
              <a:gd name="connsiteY24" fmla="*/ 119974 h 872247"/>
              <a:gd name="connsiteX25" fmla="*/ 2866416 w 3017233"/>
              <a:gd name="connsiteY25" fmla="*/ 61608 h 872247"/>
              <a:gd name="connsiteX26" fmla="*/ 2909471 w 3017233"/>
              <a:gd name="connsiteY26" fmla="*/ 129882 h 872247"/>
              <a:gd name="connsiteX0" fmla="*/ 6484 w 3045658"/>
              <a:gd name="connsiteY0" fmla="*/ 684179 h 872247"/>
              <a:gd name="connsiteX1" fmla="*/ 25940 w 3045658"/>
              <a:gd name="connsiteY1" fmla="*/ 256162 h 872247"/>
              <a:gd name="connsiteX2" fmla="*/ 162127 w 3045658"/>
              <a:gd name="connsiteY2" fmla="*/ 22698 h 872247"/>
              <a:gd name="connsiteX3" fmla="*/ 395591 w 3045658"/>
              <a:gd name="connsiteY3" fmla="*/ 217251 h 872247"/>
              <a:gd name="connsiteX4" fmla="*/ 492867 w 3045658"/>
              <a:gd name="connsiteY4" fmla="*/ 742545 h 872247"/>
              <a:gd name="connsiteX5" fmla="*/ 570689 w 3045658"/>
              <a:gd name="connsiteY5" fmla="*/ 762000 h 872247"/>
              <a:gd name="connsiteX6" fmla="*/ 687420 w 3045658"/>
              <a:gd name="connsiteY6" fmla="*/ 256162 h 872247"/>
              <a:gd name="connsiteX7" fmla="*/ 843063 w 3045658"/>
              <a:gd name="connsiteY7" fmla="*/ 22698 h 872247"/>
              <a:gd name="connsiteX8" fmla="*/ 1057071 w 3045658"/>
              <a:gd name="connsiteY8" fmla="*/ 333983 h 872247"/>
              <a:gd name="connsiteX9" fmla="*/ 1115437 w 3045658"/>
              <a:gd name="connsiteY9" fmla="*/ 684179 h 872247"/>
              <a:gd name="connsiteX10" fmla="*/ 1173803 w 3045658"/>
              <a:gd name="connsiteY10" fmla="*/ 820366 h 872247"/>
              <a:gd name="connsiteX11" fmla="*/ 1290535 w 3045658"/>
              <a:gd name="connsiteY11" fmla="*/ 528536 h 872247"/>
              <a:gd name="connsiteX12" fmla="*/ 1426723 w 3045658"/>
              <a:gd name="connsiteY12" fmla="*/ 119974 h 872247"/>
              <a:gd name="connsiteX13" fmla="*/ 1543454 w 3045658"/>
              <a:gd name="connsiteY13" fmla="*/ 42153 h 872247"/>
              <a:gd name="connsiteX14" fmla="*/ 1718552 w 3045658"/>
              <a:gd name="connsiteY14" fmla="*/ 372893 h 872247"/>
              <a:gd name="connsiteX15" fmla="*/ 1757463 w 3045658"/>
              <a:gd name="connsiteY15" fmla="*/ 742545 h 872247"/>
              <a:gd name="connsiteX16" fmla="*/ 1874195 w 3045658"/>
              <a:gd name="connsiteY16" fmla="*/ 820366 h 872247"/>
              <a:gd name="connsiteX17" fmla="*/ 1932561 w 3045658"/>
              <a:gd name="connsiteY17" fmla="*/ 431259 h 872247"/>
              <a:gd name="connsiteX18" fmla="*/ 2068748 w 3045658"/>
              <a:gd name="connsiteY18" fmla="*/ 100519 h 872247"/>
              <a:gd name="connsiteX19" fmla="*/ 2204935 w 3045658"/>
              <a:gd name="connsiteY19" fmla="*/ 100519 h 872247"/>
              <a:gd name="connsiteX20" fmla="*/ 2341123 w 3045658"/>
              <a:gd name="connsiteY20" fmla="*/ 411804 h 872247"/>
              <a:gd name="connsiteX21" fmla="*/ 2457854 w 3045658"/>
              <a:gd name="connsiteY21" fmla="*/ 781455 h 872247"/>
              <a:gd name="connsiteX22" fmla="*/ 2535676 w 3045658"/>
              <a:gd name="connsiteY22" fmla="*/ 800911 h 872247"/>
              <a:gd name="connsiteX23" fmla="*/ 2632952 w 3045658"/>
              <a:gd name="connsiteY23" fmla="*/ 431259 h 872247"/>
              <a:gd name="connsiteX24" fmla="*/ 2730229 w 3045658"/>
              <a:gd name="connsiteY24" fmla="*/ 119974 h 872247"/>
              <a:gd name="connsiteX25" fmla="*/ 2866416 w 3045658"/>
              <a:gd name="connsiteY25" fmla="*/ 61608 h 872247"/>
              <a:gd name="connsiteX26" fmla="*/ 2909471 w 3045658"/>
              <a:gd name="connsiteY26" fmla="*/ 129882 h 872247"/>
              <a:gd name="connsiteX27" fmla="*/ 3045658 w 3045658"/>
              <a:gd name="connsiteY27" fmla="*/ 694086 h 872247"/>
              <a:gd name="connsiteX0" fmla="*/ 6484 w 3056197"/>
              <a:gd name="connsiteY0" fmla="*/ 684179 h 872247"/>
              <a:gd name="connsiteX1" fmla="*/ 25940 w 3056197"/>
              <a:gd name="connsiteY1" fmla="*/ 256162 h 872247"/>
              <a:gd name="connsiteX2" fmla="*/ 162127 w 3056197"/>
              <a:gd name="connsiteY2" fmla="*/ 22698 h 872247"/>
              <a:gd name="connsiteX3" fmla="*/ 395591 w 3056197"/>
              <a:gd name="connsiteY3" fmla="*/ 217251 h 872247"/>
              <a:gd name="connsiteX4" fmla="*/ 492867 w 3056197"/>
              <a:gd name="connsiteY4" fmla="*/ 742545 h 872247"/>
              <a:gd name="connsiteX5" fmla="*/ 570689 w 3056197"/>
              <a:gd name="connsiteY5" fmla="*/ 762000 h 872247"/>
              <a:gd name="connsiteX6" fmla="*/ 687420 w 3056197"/>
              <a:gd name="connsiteY6" fmla="*/ 256162 h 872247"/>
              <a:gd name="connsiteX7" fmla="*/ 843063 w 3056197"/>
              <a:gd name="connsiteY7" fmla="*/ 22698 h 872247"/>
              <a:gd name="connsiteX8" fmla="*/ 1057071 w 3056197"/>
              <a:gd name="connsiteY8" fmla="*/ 333983 h 872247"/>
              <a:gd name="connsiteX9" fmla="*/ 1115437 w 3056197"/>
              <a:gd name="connsiteY9" fmla="*/ 684179 h 872247"/>
              <a:gd name="connsiteX10" fmla="*/ 1173803 w 3056197"/>
              <a:gd name="connsiteY10" fmla="*/ 820366 h 872247"/>
              <a:gd name="connsiteX11" fmla="*/ 1290535 w 3056197"/>
              <a:gd name="connsiteY11" fmla="*/ 528536 h 872247"/>
              <a:gd name="connsiteX12" fmla="*/ 1426723 w 3056197"/>
              <a:gd name="connsiteY12" fmla="*/ 119974 h 872247"/>
              <a:gd name="connsiteX13" fmla="*/ 1543454 w 3056197"/>
              <a:gd name="connsiteY13" fmla="*/ 42153 h 872247"/>
              <a:gd name="connsiteX14" fmla="*/ 1718552 w 3056197"/>
              <a:gd name="connsiteY14" fmla="*/ 372893 h 872247"/>
              <a:gd name="connsiteX15" fmla="*/ 1757463 w 3056197"/>
              <a:gd name="connsiteY15" fmla="*/ 742545 h 872247"/>
              <a:gd name="connsiteX16" fmla="*/ 1874195 w 3056197"/>
              <a:gd name="connsiteY16" fmla="*/ 820366 h 872247"/>
              <a:gd name="connsiteX17" fmla="*/ 1932561 w 3056197"/>
              <a:gd name="connsiteY17" fmla="*/ 431259 h 872247"/>
              <a:gd name="connsiteX18" fmla="*/ 2068748 w 3056197"/>
              <a:gd name="connsiteY18" fmla="*/ 100519 h 872247"/>
              <a:gd name="connsiteX19" fmla="*/ 2204935 w 3056197"/>
              <a:gd name="connsiteY19" fmla="*/ 100519 h 872247"/>
              <a:gd name="connsiteX20" fmla="*/ 2341123 w 3056197"/>
              <a:gd name="connsiteY20" fmla="*/ 411804 h 872247"/>
              <a:gd name="connsiteX21" fmla="*/ 2457854 w 3056197"/>
              <a:gd name="connsiteY21" fmla="*/ 781455 h 872247"/>
              <a:gd name="connsiteX22" fmla="*/ 2535676 w 3056197"/>
              <a:gd name="connsiteY22" fmla="*/ 800911 h 872247"/>
              <a:gd name="connsiteX23" fmla="*/ 2632952 w 3056197"/>
              <a:gd name="connsiteY23" fmla="*/ 431259 h 872247"/>
              <a:gd name="connsiteX24" fmla="*/ 2730229 w 3056197"/>
              <a:gd name="connsiteY24" fmla="*/ 119974 h 872247"/>
              <a:gd name="connsiteX25" fmla="*/ 2866416 w 3056197"/>
              <a:gd name="connsiteY25" fmla="*/ 61608 h 872247"/>
              <a:gd name="connsiteX26" fmla="*/ 2909471 w 3056197"/>
              <a:gd name="connsiteY26" fmla="*/ 129882 h 872247"/>
              <a:gd name="connsiteX27" fmla="*/ 3045658 w 3056197"/>
              <a:gd name="connsiteY27" fmla="*/ 694086 h 87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56197" h="872247">
                <a:moveTo>
                  <a:pt x="6484" y="684179"/>
                </a:moveTo>
                <a:cubicBezTo>
                  <a:pt x="38910" y="596630"/>
                  <a:pt x="0" y="366409"/>
                  <a:pt x="25940" y="256162"/>
                </a:cubicBezTo>
                <a:cubicBezTo>
                  <a:pt x="51881" y="145915"/>
                  <a:pt x="100519" y="29183"/>
                  <a:pt x="162127" y="22698"/>
                </a:cubicBezTo>
                <a:cubicBezTo>
                  <a:pt x="223735" y="16213"/>
                  <a:pt x="340468" y="97277"/>
                  <a:pt x="395591" y="217251"/>
                </a:cubicBezTo>
                <a:cubicBezTo>
                  <a:pt x="450714" y="337226"/>
                  <a:pt x="463684" y="651754"/>
                  <a:pt x="492867" y="742545"/>
                </a:cubicBezTo>
                <a:cubicBezTo>
                  <a:pt x="522050" y="833336"/>
                  <a:pt x="538263" y="843064"/>
                  <a:pt x="570689" y="762000"/>
                </a:cubicBezTo>
                <a:cubicBezTo>
                  <a:pt x="603115" y="680936"/>
                  <a:pt x="642024" y="379379"/>
                  <a:pt x="687420" y="256162"/>
                </a:cubicBezTo>
                <a:cubicBezTo>
                  <a:pt x="732816" y="132945"/>
                  <a:pt x="781455" y="9728"/>
                  <a:pt x="843063" y="22698"/>
                </a:cubicBezTo>
                <a:cubicBezTo>
                  <a:pt x="904671" y="35668"/>
                  <a:pt x="1011675" y="223736"/>
                  <a:pt x="1057071" y="333983"/>
                </a:cubicBezTo>
                <a:cubicBezTo>
                  <a:pt x="1102467" y="444230"/>
                  <a:pt x="1095982" y="603115"/>
                  <a:pt x="1115437" y="684179"/>
                </a:cubicBezTo>
                <a:cubicBezTo>
                  <a:pt x="1134892" y="765243"/>
                  <a:pt x="1144620" y="846306"/>
                  <a:pt x="1173803" y="820366"/>
                </a:cubicBezTo>
                <a:cubicBezTo>
                  <a:pt x="1202986" y="794426"/>
                  <a:pt x="1248382" y="645268"/>
                  <a:pt x="1290535" y="528536"/>
                </a:cubicBezTo>
                <a:cubicBezTo>
                  <a:pt x="1332688" y="411804"/>
                  <a:pt x="1384570" y="201038"/>
                  <a:pt x="1426723" y="119974"/>
                </a:cubicBezTo>
                <a:cubicBezTo>
                  <a:pt x="1468876" y="38910"/>
                  <a:pt x="1494816" y="0"/>
                  <a:pt x="1543454" y="42153"/>
                </a:cubicBezTo>
                <a:cubicBezTo>
                  <a:pt x="1592092" y="84306"/>
                  <a:pt x="1682884" y="256161"/>
                  <a:pt x="1718552" y="372893"/>
                </a:cubicBezTo>
                <a:cubicBezTo>
                  <a:pt x="1754220" y="489625"/>
                  <a:pt x="1731522" y="667966"/>
                  <a:pt x="1757463" y="742545"/>
                </a:cubicBezTo>
                <a:cubicBezTo>
                  <a:pt x="1783404" y="817124"/>
                  <a:pt x="1845012" y="872247"/>
                  <a:pt x="1874195" y="820366"/>
                </a:cubicBezTo>
                <a:cubicBezTo>
                  <a:pt x="1903378" y="768485"/>
                  <a:pt x="1900136" y="551233"/>
                  <a:pt x="1932561" y="431259"/>
                </a:cubicBezTo>
                <a:cubicBezTo>
                  <a:pt x="1964986" y="311285"/>
                  <a:pt x="2023352" y="155642"/>
                  <a:pt x="2068748" y="100519"/>
                </a:cubicBezTo>
                <a:cubicBezTo>
                  <a:pt x="2114144" y="45396"/>
                  <a:pt x="2159539" y="48638"/>
                  <a:pt x="2204935" y="100519"/>
                </a:cubicBezTo>
                <a:cubicBezTo>
                  <a:pt x="2250331" y="152400"/>
                  <a:pt x="2298970" y="298315"/>
                  <a:pt x="2341123" y="411804"/>
                </a:cubicBezTo>
                <a:cubicBezTo>
                  <a:pt x="2383276" y="525293"/>
                  <a:pt x="2425429" y="716604"/>
                  <a:pt x="2457854" y="781455"/>
                </a:cubicBezTo>
                <a:cubicBezTo>
                  <a:pt x="2490280" y="846306"/>
                  <a:pt x="2506493" y="859277"/>
                  <a:pt x="2535676" y="800911"/>
                </a:cubicBezTo>
                <a:cubicBezTo>
                  <a:pt x="2564859" y="742545"/>
                  <a:pt x="2600527" y="544748"/>
                  <a:pt x="2632952" y="431259"/>
                </a:cubicBezTo>
                <a:cubicBezTo>
                  <a:pt x="2665377" y="317770"/>
                  <a:pt x="2691318" y="181583"/>
                  <a:pt x="2730229" y="119974"/>
                </a:cubicBezTo>
                <a:cubicBezTo>
                  <a:pt x="2769140" y="58366"/>
                  <a:pt x="2836542" y="59957"/>
                  <a:pt x="2866416" y="61608"/>
                </a:cubicBezTo>
                <a:cubicBezTo>
                  <a:pt x="2896290" y="63259"/>
                  <a:pt x="2879597" y="24469"/>
                  <a:pt x="2909471" y="129882"/>
                </a:cubicBezTo>
                <a:cubicBezTo>
                  <a:pt x="2939345" y="235295"/>
                  <a:pt x="3056197" y="625769"/>
                  <a:pt x="3045658" y="694086"/>
                </a:cubicBez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cxnSp>
        <p:nvCxnSpPr>
          <p:cNvPr id="7" name="رابط مستقيم 6"/>
          <p:cNvCxnSpPr/>
          <p:nvPr/>
        </p:nvCxnSpPr>
        <p:spPr>
          <a:xfrm>
            <a:off x="6000760" y="5643578"/>
            <a:ext cx="3143240" cy="10001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428596" y="4786322"/>
            <a:ext cx="2157898" cy="523220"/>
          </a:xfrm>
          <a:prstGeom prst="rect">
            <a:avLst/>
          </a:prstGeom>
          <a:ln>
            <a:noFill/>
          </a:ln>
        </p:spPr>
        <p:txBody>
          <a:bodyPr wrap="none">
            <a:spAutoFit/>
          </a:bodyPr>
          <a:lstStyle/>
          <a:p>
            <a:pPr marL="228600" indent="-228600" algn="l" rtl="0">
              <a:buFont typeface="Arial" pitchFamily="34" charset="0"/>
              <a:buNone/>
            </a:pPr>
            <a:r>
              <a:rPr lang="en-US" sz="2800" b="1" dirty="0" smtClean="0">
                <a:solidFill>
                  <a:srgbClr val="FF0000"/>
                </a:solidFill>
              </a:rPr>
              <a:t>Cuff pressure</a:t>
            </a:r>
          </a:p>
        </p:txBody>
      </p:sp>
      <p:sp>
        <p:nvSpPr>
          <p:cNvPr id="10" name="مستطيل 9"/>
          <p:cNvSpPr/>
          <p:nvPr/>
        </p:nvSpPr>
        <p:spPr>
          <a:xfrm>
            <a:off x="642910" y="5857892"/>
            <a:ext cx="2414379" cy="523220"/>
          </a:xfrm>
          <a:prstGeom prst="rect">
            <a:avLst/>
          </a:prstGeom>
          <a:ln>
            <a:noFill/>
          </a:ln>
        </p:spPr>
        <p:txBody>
          <a:bodyPr wrap="none">
            <a:spAutoFit/>
          </a:bodyPr>
          <a:lstStyle/>
          <a:p>
            <a:pPr marL="228600" indent="-228600" algn="l" rtl="0">
              <a:buFont typeface="Arial" pitchFamily="34" charset="0"/>
              <a:buNone/>
            </a:pPr>
            <a:r>
              <a:rPr lang="en-US" sz="2800" b="1" dirty="0" smtClean="0"/>
              <a:t>Blood pressure</a:t>
            </a:r>
          </a:p>
        </p:txBody>
      </p:sp>
      <p:cxnSp>
        <p:nvCxnSpPr>
          <p:cNvPr id="11" name="رابط كسهم مستقيم 10"/>
          <p:cNvCxnSpPr/>
          <p:nvPr/>
        </p:nvCxnSpPr>
        <p:spPr>
          <a:xfrm>
            <a:off x="2428860" y="5357826"/>
            <a:ext cx="3500462" cy="35877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3286116" y="6215082"/>
            <a:ext cx="2928958" cy="7302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شكل بيضاوي 15"/>
          <p:cNvSpPr/>
          <p:nvPr/>
        </p:nvSpPr>
        <p:spPr>
          <a:xfrm>
            <a:off x="6215074" y="5500702"/>
            <a:ext cx="357190" cy="21431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شكل بيضاوي 16"/>
          <p:cNvSpPr/>
          <p:nvPr/>
        </p:nvSpPr>
        <p:spPr>
          <a:xfrm>
            <a:off x="8429652" y="6500834"/>
            <a:ext cx="357190" cy="21431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2000"/>
                                        <p:tgtEl>
                                          <p:spTgt spid="9">
                                            <p:txEl>
                                              <p:pRg st="0" end="0"/>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allAtOnce"/>
      <p:bldP spid="10" grpId="0" build="allAtOnce"/>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b="1" dirty="0" smtClean="0"/>
              <a:t/>
            </a:r>
            <a:br>
              <a:rPr lang="en-US" b="1" dirty="0" smtClean="0"/>
            </a:br>
            <a:r>
              <a:rPr lang="en-US" b="1" dirty="0" err="1" smtClean="0"/>
              <a:t>Palpatory</a:t>
            </a:r>
            <a:r>
              <a:rPr lang="en-US" b="1" dirty="0" smtClean="0"/>
              <a:t> method</a:t>
            </a:r>
            <a:br>
              <a:rPr lang="en-US" b="1" dirty="0" smtClean="0"/>
            </a:br>
            <a:endParaRPr lang="ar-IQ" dirty="0"/>
          </a:p>
        </p:txBody>
      </p:sp>
      <p:pic>
        <p:nvPicPr>
          <p:cNvPr id="4" name="عنصر نائب للمحتوى 3" descr="Inflate-the-cuff-to-determine-a-rough-value-for-the-systolic-blood-pressure.jpg"/>
          <p:cNvPicPr>
            <a:picLocks noGrp="1" noChangeAspect="1"/>
          </p:cNvPicPr>
          <p:nvPr>
            <p:ph idx="1"/>
          </p:nvPr>
        </p:nvPicPr>
        <p:blipFill>
          <a:blip r:embed="rId2" cstate="print"/>
          <a:stretch>
            <a:fillRect/>
          </a:stretch>
        </p:blipFill>
        <p:spPr>
          <a:xfrm>
            <a:off x="857225" y="1357298"/>
            <a:ext cx="7215237" cy="39038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585597"/>
            <a:ext cx="3071834" cy="584775"/>
          </a:xfrm>
          <a:prstGeom prst="rect">
            <a:avLst/>
          </a:prstGeom>
          <a:ln w="28575">
            <a:solidFill>
              <a:schemeClr val="tx1"/>
            </a:solidFill>
          </a:ln>
        </p:spPr>
        <p:txBody>
          <a:bodyPr wrap="square">
            <a:spAutoFit/>
          </a:bodyPr>
          <a:lstStyle/>
          <a:p>
            <a:pPr algn="ctr" rtl="0"/>
            <a:r>
              <a:rPr lang="en-US" sz="3200" b="1" dirty="0" smtClean="0">
                <a:solidFill>
                  <a:srgbClr val="FF0000"/>
                </a:solidFill>
                <a:latin typeface="Times New Roman" pitchFamily="18" charset="0"/>
                <a:cs typeface="Times New Roman" pitchFamily="18" charset="0"/>
              </a:rPr>
              <a:t>Pulse pressure</a:t>
            </a:r>
            <a:endParaRPr lang="ar-IQ" sz="3200" b="1" dirty="0">
              <a:solidFill>
                <a:srgbClr val="FF0000"/>
              </a:solidFill>
            </a:endParaRPr>
          </a:p>
        </p:txBody>
      </p:sp>
      <p:sp>
        <p:nvSpPr>
          <p:cNvPr id="5" name="مستطيل 4"/>
          <p:cNvSpPr/>
          <p:nvPr/>
        </p:nvSpPr>
        <p:spPr>
          <a:xfrm>
            <a:off x="642910" y="2201283"/>
            <a:ext cx="4429156" cy="584775"/>
          </a:xfrm>
          <a:prstGeom prst="rect">
            <a:avLst/>
          </a:prstGeom>
          <a:ln w="28575">
            <a:solidFill>
              <a:schemeClr val="tx1"/>
            </a:solidFill>
          </a:ln>
        </p:spPr>
        <p:txBody>
          <a:bodyPr wrap="square">
            <a:spAutoFit/>
          </a:bodyPr>
          <a:lstStyle/>
          <a:p>
            <a:pPr algn="ctr" rtl="0"/>
            <a:r>
              <a:rPr lang="en-US" sz="3200" b="1" dirty="0" smtClean="0">
                <a:solidFill>
                  <a:srgbClr val="FF0000"/>
                </a:solidFill>
                <a:latin typeface="Times New Roman" pitchFamily="18" charset="0"/>
                <a:cs typeface="Times New Roman" pitchFamily="18" charset="0"/>
              </a:rPr>
              <a:t>mean arterial B.P </a:t>
            </a:r>
          </a:p>
        </p:txBody>
      </p:sp>
      <p:sp>
        <p:nvSpPr>
          <p:cNvPr id="6" name="مستطيل 5"/>
          <p:cNvSpPr/>
          <p:nvPr/>
        </p:nvSpPr>
        <p:spPr>
          <a:xfrm>
            <a:off x="1714480" y="1228539"/>
            <a:ext cx="7000924" cy="584775"/>
          </a:xfrm>
          <a:prstGeom prst="rect">
            <a:avLst/>
          </a:prstGeom>
        </p:spPr>
        <p:txBody>
          <a:bodyPr wrap="square">
            <a:spAutoFit/>
          </a:bodyPr>
          <a:lstStyle/>
          <a:p>
            <a:pPr algn="l" rtl="0"/>
            <a:r>
              <a:rPr lang="en-US" sz="3200" b="1" dirty="0" smtClean="0">
                <a:latin typeface="Times New Roman" pitchFamily="18" charset="0"/>
                <a:cs typeface="Times New Roman" pitchFamily="18" charset="0"/>
              </a:rPr>
              <a:t>= systolic B.P-diastolic B.P.</a:t>
            </a:r>
            <a:endParaRPr lang="ar-IQ" sz="3200" dirty="0"/>
          </a:p>
        </p:txBody>
      </p:sp>
      <p:sp>
        <p:nvSpPr>
          <p:cNvPr id="7" name="مستطيل 6"/>
          <p:cNvSpPr/>
          <p:nvPr/>
        </p:nvSpPr>
        <p:spPr>
          <a:xfrm>
            <a:off x="1714480" y="2928934"/>
            <a:ext cx="6715172" cy="584775"/>
          </a:xfrm>
          <a:prstGeom prst="rect">
            <a:avLst/>
          </a:prstGeom>
        </p:spPr>
        <p:txBody>
          <a:bodyPr wrap="square">
            <a:spAutoFit/>
          </a:bodyPr>
          <a:lstStyle/>
          <a:p>
            <a:pPr algn="l" rtl="0"/>
            <a:r>
              <a:rPr lang="en-US" sz="3200" b="1" dirty="0" smtClean="0">
                <a:latin typeface="Times New Roman" pitchFamily="18" charset="0"/>
                <a:cs typeface="Times New Roman" pitchFamily="18" charset="0"/>
              </a:rPr>
              <a:t>= diastolic + 1/3 pulse pressure</a:t>
            </a:r>
            <a:endParaRPr lang="ar-IQ" sz="3200" dirty="0"/>
          </a:p>
        </p:txBody>
      </p:sp>
      <p:sp>
        <p:nvSpPr>
          <p:cNvPr id="10" name="مستطيل 9"/>
          <p:cNvSpPr/>
          <p:nvPr/>
        </p:nvSpPr>
        <p:spPr>
          <a:xfrm>
            <a:off x="428596" y="4143380"/>
            <a:ext cx="5786478" cy="2246769"/>
          </a:xfrm>
          <a:prstGeom prst="rect">
            <a:avLst/>
          </a:prstGeom>
        </p:spPr>
        <p:txBody>
          <a:bodyPr wrap="square">
            <a:spAutoFit/>
          </a:bodyPr>
          <a:lstStyle/>
          <a:p>
            <a:pPr algn="l" rtl="0"/>
            <a:r>
              <a:rPr lang="en-US" sz="2800" b="1" dirty="0" smtClean="0">
                <a:solidFill>
                  <a:srgbClr val="0000FF"/>
                </a:solidFill>
                <a:latin typeface="Times New Roman" pitchFamily="18" charset="0"/>
                <a:cs typeface="Times New Roman" pitchFamily="18" charset="0"/>
              </a:rPr>
              <a:t>Another new unit to measure B.P.:</a:t>
            </a:r>
          </a:p>
          <a:p>
            <a:pPr algn="l" rtl="0"/>
            <a:r>
              <a:rPr lang="en-US" sz="2800" b="1" dirty="0" smtClean="0">
                <a:solidFill>
                  <a:srgbClr val="0000FF"/>
                </a:solidFill>
                <a:latin typeface="Times New Roman" pitchFamily="18" charset="0"/>
                <a:cs typeface="Times New Roman" pitchFamily="18" charset="0"/>
              </a:rPr>
              <a:t>  </a:t>
            </a:r>
          </a:p>
          <a:p>
            <a:pPr algn="l" rtl="0"/>
            <a:r>
              <a:rPr lang="en-US" sz="2800" b="1" dirty="0" smtClean="0">
                <a:solidFill>
                  <a:srgbClr val="0000FF"/>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Kilopascal (</a:t>
            </a:r>
            <a:r>
              <a:rPr lang="en-US" sz="2800" b="1" dirty="0" err="1" smtClean="0">
                <a:latin typeface="Times New Roman" pitchFamily="18" charset="0"/>
                <a:cs typeface="Times New Roman" pitchFamily="18" charset="0"/>
              </a:rPr>
              <a:t>kpa</a:t>
            </a:r>
            <a:r>
              <a:rPr lang="en-US" sz="2800" b="1" dirty="0" smtClean="0">
                <a:latin typeface="Times New Roman" pitchFamily="18" charset="0"/>
                <a:cs typeface="Times New Roman" pitchFamily="18" charset="0"/>
              </a:rPr>
              <a:t>)</a:t>
            </a:r>
          </a:p>
          <a:p>
            <a:pPr algn="l" rtl="0"/>
            <a:r>
              <a:rPr lang="en-US" sz="2800" b="1" dirty="0" smtClean="0">
                <a:latin typeface="Times New Roman" pitchFamily="18" charset="0"/>
                <a:cs typeface="Times New Roman" pitchFamily="18" charset="0"/>
              </a:rPr>
              <a:t>		    1 mmHg = 0.133 </a:t>
            </a:r>
            <a:r>
              <a:rPr lang="en-US" sz="2800" b="1" dirty="0" err="1" smtClean="0">
                <a:latin typeface="Times New Roman" pitchFamily="18" charset="0"/>
                <a:cs typeface="Times New Roman" pitchFamily="18" charset="0"/>
              </a:rPr>
              <a:t>kpa</a:t>
            </a:r>
            <a:r>
              <a:rPr lang="en-US" sz="2800" b="1" dirty="0" smtClean="0">
                <a:solidFill>
                  <a:srgbClr val="0000FF"/>
                </a:solidFill>
                <a:latin typeface="Times New Roman" pitchFamily="18" charset="0"/>
                <a:cs typeface="Times New Roman" pitchFamily="18" charset="0"/>
              </a:rPr>
              <a:t/>
            </a:r>
            <a:br>
              <a:rPr lang="en-US" sz="2800" b="1" dirty="0" smtClean="0">
                <a:solidFill>
                  <a:srgbClr val="0000FF"/>
                </a:solidFill>
                <a:latin typeface="Times New Roman" pitchFamily="18" charset="0"/>
                <a:cs typeface="Times New Roman" pitchFamily="18" charset="0"/>
              </a:rPr>
            </a:br>
            <a:endParaRPr lang="ar-IQ"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2000"/>
                                        <p:tgtEl>
                                          <p:spTgt spid="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2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20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20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20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p"/>
      <p:bldP spid="7"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6.gif"/>
          <p:cNvPicPr>
            <a:picLocks noGrp="1" noChangeAspect="1"/>
          </p:cNvPicPr>
          <p:nvPr>
            <p:ph idx="1"/>
          </p:nvPr>
        </p:nvPicPr>
        <p:blipFill>
          <a:blip r:embed="rId2" cstate="print"/>
          <a:stretch>
            <a:fillRect/>
          </a:stretch>
        </p:blipFill>
        <p:spPr>
          <a:xfrm>
            <a:off x="2071670" y="1071546"/>
            <a:ext cx="4286280" cy="4286280"/>
          </a:xfrm>
        </p:spPr>
      </p:pic>
      <p:pic>
        <p:nvPicPr>
          <p:cNvPr id="5" name="صورة 4" descr="1LWYFEw3B6zs-ZSgz__jQcRDKJm32MCJTIBf9wVlAOw.png"/>
          <p:cNvPicPr>
            <a:picLocks noChangeAspect="1"/>
          </p:cNvPicPr>
          <p:nvPr/>
        </p:nvPicPr>
        <p:blipFill>
          <a:blip r:embed="rId3" cstate="print"/>
          <a:stretch>
            <a:fillRect/>
          </a:stretch>
        </p:blipFill>
        <p:spPr>
          <a:xfrm>
            <a:off x="2428860" y="4714884"/>
            <a:ext cx="3429024" cy="1819529"/>
          </a:xfrm>
          <a:prstGeom prst="rect">
            <a:avLst/>
          </a:prstGeom>
        </p:spPr>
      </p:pic>
      <p:pic>
        <p:nvPicPr>
          <p:cNvPr id="6" name="صورة 5" descr="1.gif"/>
          <p:cNvPicPr>
            <a:picLocks noChangeAspect="1"/>
          </p:cNvPicPr>
          <p:nvPr/>
        </p:nvPicPr>
        <p:blipFill>
          <a:blip r:embed="rId4" cstate="print"/>
          <a:stretch>
            <a:fillRect/>
          </a:stretch>
        </p:blipFill>
        <p:spPr>
          <a:xfrm>
            <a:off x="214282" y="285728"/>
            <a:ext cx="2928958" cy="2928958"/>
          </a:xfrm>
          <a:prstGeom prst="rect">
            <a:avLst/>
          </a:prstGeom>
        </p:spPr>
      </p:pic>
      <p:pic>
        <p:nvPicPr>
          <p:cNvPr id="7" name="صورة 6" descr="1LWYFEw3B6zs-ZSgz__jQcRDKJm32MCJTIBf9wVlAOw.png"/>
          <p:cNvPicPr>
            <a:picLocks noChangeAspect="1"/>
          </p:cNvPicPr>
          <p:nvPr/>
        </p:nvPicPr>
        <p:blipFill>
          <a:blip r:embed="rId3" cstate="print"/>
          <a:stretch>
            <a:fillRect/>
          </a:stretch>
        </p:blipFill>
        <p:spPr>
          <a:xfrm>
            <a:off x="500034" y="2714620"/>
            <a:ext cx="2428892" cy="1819529"/>
          </a:xfrm>
          <a:prstGeom prst="rect">
            <a:avLst/>
          </a:prstGeom>
        </p:spPr>
      </p:pic>
      <p:sp>
        <p:nvSpPr>
          <p:cNvPr id="8" name="مربع نص 7"/>
          <p:cNvSpPr txBox="1"/>
          <p:nvPr/>
        </p:nvSpPr>
        <p:spPr>
          <a:xfrm>
            <a:off x="2857488" y="428604"/>
            <a:ext cx="6286512" cy="1384995"/>
          </a:xfrm>
          <a:prstGeom prst="rect">
            <a:avLst/>
          </a:prstGeom>
          <a:noFill/>
        </p:spPr>
        <p:txBody>
          <a:bodyPr wrap="square" rtlCol="1">
            <a:spAutoFit/>
          </a:bodyPr>
          <a:lstStyle/>
          <a:p>
            <a:pPr algn="l" rtl="0"/>
            <a:r>
              <a:rPr lang="en-US" sz="2800" b="1" dirty="0" smtClean="0"/>
              <a:t>a 25 years old male with systolic B.P. of 110 mmHg and diastolic B.P. of 80 mmHg calculate the mean arterial B.P. in </a:t>
            </a:r>
            <a:r>
              <a:rPr lang="en-US" sz="2800" b="1" dirty="0" err="1" smtClean="0"/>
              <a:t>kpa</a:t>
            </a:r>
            <a:r>
              <a:rPr lang="en-US" sz="2800" b="1" dirty="0" smtClean="0"/>
              <a:t>.</a:t>
            </a:r>
            <a:endParaRPr lang="ar-IQ" sz="2800" b="1" dirty="0"/>
          </a:p>
        </p:txBody>
      </p:sp>
      <p:pic>
        <p:nvPicPr>
          <p:cNvPr id="9" name="صورة 8" descr="question-mark-animated-gif-free-i0.gif"/>
          <p:cNvPicPr>
            <a:picLocks noChangeAspect="1"/>
          </p:cNvPicPr>
          <p:nvPr/>
        </p:nvPicPr>
        <p:blipFill>
          <a:blip r:embed="rId5" cstate="print"/>
          <a:stretch>
            <a:fillRect/>
          </a:stretch>
        </p:blipFill>
        <p:spPr>
          <a:xfrm>
            <a:off x="3357554" y="2571744"/>
            <a:ext cx="2857500" cy="2857500"/>
          </a:xfrm>
          <a:prstGeom prst="rect">
            <a:avLst/>
          </a:prstGeom>
        </p:spPr>
      </p:pic>
      <p:sp>
        <p:nvSpPr>
          <p:cNvPr id="10" name="مربع نص 9"/>
          <p:cNvSpPr txBox="1"/>
          <p:nvPr/>
        </p:nvSpPr>
        <p:spPr>
          <a:xfrm>
            <a:off x="1643042" y="2714620"/>
            <a:ext cx="7500958" cy="4832092"/>
          </a:xfrm>
          <a:prstGeom prst="rect">
            <a:avLst/>
          </a:prstGeom>
          <a:noFill/>
        </p:spPr>
        <p:txBody>
          <a:bodyPr wrap="square" rtlCol="1">
            <a:spAutoFit/>
          </a:bodyPr>
          <a:lstStyle/>
          <a:p>
            <a:pPr algn="l" rtl="0"/>
            <a:r>
              <a:rPr lang="en-US" sz="2800" b="1" dirty="0" smtClean="0"/>
              <a:t>Pulse pressure </a:t>
            </a:r>
            <a:r>
              <a:rPr lang="en-US" sz="2800" b="1" dirty="0" smtClean="0">
                <a:latin typeface="Times New Roman" pitchFamily="18" charset="0"/>
                <a:cs typeface="Times New Roman" pitchFamily="18" charset="0"/>
              </a:rPr>
              <a:t>= systolic B.P-diastolic B.P.</a:t>
            </a:r>
            <a:endParaRPr lang="ar-IQ" sz="2800" dirty="0" smtClean="0"/>
          </a:p>
          <a:p>
            <a:pPr algn="l" rtl="0"/>
            <a:r>
              <a:rPr lang="en-US" sz="2800" b="1" dirty="0" smtClean="0"/>
              <a:t>		     =  110 – 80 = 30 mmHg</a:t>
            </a:r>
          </a:p>
          <a:p>
            <a:pPr algn="l" rtl="0"/>
            <a:r>
              <a:rPr lang="en-US" sz="2800" b="1" dirty="0" smtClean="0"/>
              <a:t>mean arterial B.P =</a:t>
            </a:r>
            <a:r>
              <a:rPr lang="en-US" sz="2800" b="1" dirty="0" smtClean="0">
                <a:latin typeface="Times New Roman" pitchFamily="18" charset="0"/>
                <a:cs typeface="Times New Roman" pitchFamily="18" charset="0"/>
              </a:rPr>
              <a:t> diastolic + 1/3 pulse pressure</a:t>
            </a:r>
            <a:endParaRPr lang="ar-IQ" sz="2800" dirty="0" smtClean="0"/>
          </a:p>
          <a:p>
            <a:pPr algn="l" rtl="0"/>
            <a:r>
              <a:rPr lang="en-US" sz="2800" b="1" dirty="0" smtClean="0"/>
              <a:t> 		          =80 + (1/3 X 30 )</a:t>
            </a:r>
          </a:p>
          <a:p>
            <a:pPr algn="l" rtl="0"/>
            <a:r>
              <a:rPr lang="en-US" sz="2800" b="1" dirty="0" smtClean="0"/>
              <a:t>		          = 80 + 10 = 90 mmHg</a:t>
            </a:r>
          </a:p>
          <a:p>
            <a:pPr algn="l" rtl="0"/>
            <a:r>
              <a:rPr lang="en-US" sz="2800" b="1" dirty="0" smtClean="0"/>
              <a:t>BP in </a:t>
            </a:r>
            <a:r>
              <a:rPr lang="en-US" sz="2800" b="1" dirty="0" err="1" smtClean="0"/>
              <a:t>kpa</a:t>
            </a:r>
            <a:r>
              <a:rPr lang="en-US" sz="2800" b="1" dirty="0" smtClean="0"/>
              <a:t> = BP in mmHg  X 0.133</a:t>
            </a:r>
          </a:p>
          <a:p>
            <a:pPr algn="l" rtl="0"/>
            <a:r>
              <a:rPr lang="en-US" sz="2800" b="1" dirty="0" smtClean="0"/>
              <a:t>So MABP of this male is</a:t>
            </a:r>
          </a:p>
          <a:p>
            <a:pPr algn="l" rtl="0"/>
            <a:r>
              <a:rPr lang="en-US" sz="2800" b="1" dirty="0" smtClean="0"/>
              <a:t>		90 X 0.133 = 11.97 </a:t>
            </a:r>
            <a:r>
              <a:rPr lang="en-US" sz="2800" b="1" dirty="0" err="1" smtClean="0"/>
              <a:t>kpa</a:t>
            </a:r>
            <a:r>
              <a:rPr lang="en-US" sz="2800" b="1" dirty="0" smtClean="0"/>
              <a:t> </a:t>
            </a:r>
          </a:p>
          <a:p>
            <a:pPr algn="l" rtl="0"/>
            <a:r>
              <a:rPr lang="en-US" sz="2800" b="1" dirty="0" smtClean="0"/>
              <a:t>		</a:t>
            </a:r>
          </a:p>
          <a:p>
            <a:pPr algn="l" rtl="0"/>
            <a:endParaRPr lang="en-US" sz="2800" b="1" dirty="0" smtClean="0"/>
          </a:p>
          <a:p>
            <a:pPr algn="l" rtl="0"/>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20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20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20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2000"/>
                                        <p:tgtEl>
                                          <p:spTgt spid="10">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fade">
                                      <p:cBhvr>
                                        <p:cTn id="50" dur="2000"/>
                                        <p:tgtEl>
                                          <p:spTgt spid="10">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Effect transition="in" filter="fade">
                                      <p:cBhvr>
                                        <p:cTn id="55" dur="2000"/>
                                        <p:tgtEl>
                                          <p:spTgt spid="10">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txEl>
                                              <p:pRg st="6" end="6"/>
                                            </p:txEl>
                                          </p:spTgt>
                                        </p:tgtEl>
                                        <p:attrNameLst>
                                          <p:attrName>style.visibility</p:attrName>
                                        </p:attrNameLst>
                                      </p:cBhvr>
                                      <p:to>
                                        <p:strVal val="visible"/>
                                      </p:to>
                                    </p:set>
                                    <p:animEffect transition="in" filter="fade">
                                      <p:cBhvr>
                                        <p:cTn id="60" dur="2000"/>
                                        <p:tgtEl>
                                          <p:spTgt spid="10">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animEffect transition="in" filter="fade">
                                      <p:cBhvr>
                                        <p:cTn id="65" dur="2000"/>
                                        <p:tgtEl>
                                          <p:spTgt spid="1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xEl>
                                              <p:pRg st="8" end="8"/>
                                            </p:txEl>
                                          </p:spTgt>
                                        </p:tgtEl>
                                        <p:attrNameLst>
                                          <p:attrName>style.visibility</p:attrName>
                                        </p:attrNameLst>
                                      </p:cBhvr>
                                      <p:to>
                                        <p:strVal val="visible"/>
                                      </p:to>
                                    </p:set>
                                    <p:animEffect transition="in" filter="fade">
                                      <p:cBhvr>
                                        <p:cTn id="70"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r>
              <a:rPr lang="en-US" b="1" dirty="0" smtClean="0">
                <a:solidFill>
                  <a:srgbClr val="FF0000"/>
                </a:solidFill>
              </a:rPr>
              <a:t>Some factors affecting the arterial blood pressure </a:t>
            </a:r>
            <a:br>
              <a:rPr lang="en-US" b="1" dirty="0" smtClean="0">
                <a:solidFill>
                  <a:srgbClr val="FF0000"/>
                </a:solidFill>
              </a:rPr>
            </a:br>
            <a:endParaRPr lang="ar-IQ" dirty="0"/>
          </a:p>
        </p:txBody>
      </p:sp>
      <p:pic>
        <p:nvPicPr>
          <p:cNvPr id="4" name="عنصر نائب للمحتوى 3" descr="images.jpg"/>
          <p:cNvPicPr>
            <a:picLocks noGrp="1" noChangeAspect="1"/>
          </p:cNvPicPr>
          <p:nvPr>
            <p:ph idx="1"/>
          </p:nvPr>
        </p:nvPicPr>
        <p:blipFill>
          <a:blip r:embed="rId3" cstate="print"/>
          <a:stretch>
            <a:fillRect/>
          </a:stretch>
        </p:blipFill>
        <p:spPr>
          <a:xfrm>
            <a:off x="6215073" y="928670"/>
            <a:ext cx="2508501" cy="5406672"/>
          </a:xfrm>
        </p:spPr>
      </p:pic>
      <p:sp>
        <p:nvSpPr>
          <p:cNvPr id="5" name="مستطيل 4"/>
          <p:cNvSpPr/>
          <p:nvPr/>
        </p:nvSpPr>
        <p:spPr>
          <a:xfrm>
            <a:off x="2357422" y="1857364"/>
            <a:ext cx="4357718" cy="923330"/>
          </a:xfrm>
          <a:prstGeom prst="rect">
            <a:avLst/>
          </a:prstGeom>
        </p:spPr>
        <p:txBody>
          <a:bodyPr wrap="square">
            <a:spAutoFit/>
          </a:bodyPr>
          <a:lstStyle/>
          <a:p>
            <a:pPr algn="l" rtl="0"/>
            <a:r>
              <a:rPr lang="en-US" sz="3200" b="1" dirty="0" smtClean="0"/>
              <a:t>MABP =100 mmHg   </a:t>
            </a:r>
            <a:r>
              <a:rPr lang="ar-IQ" sz="5400" b="1" dirty="0" smtClean="0">
                <a:solidFill>
                  <a:srgbClr val="FF0000"/>
                </a:solidFill>
              </a:rPr>
              <a:t>ــــ</a:t>
            </a:r>
            <a:endParaRPr lang="ar-IQ" sz="5400" dirty="0">
              <a:solidFill>
                <a:srgbClr val="FF0000"/>
              </a:solidFill>
            </a:endParaRPr>
          </a:p>
        </p:txBody>
      </p:sp>
      <p:sp>
        <p:nvSpPr>
          <p:cNvPr id="6" name="مستطيل 5"/>
          <p:cNvSpPr/>
          <p:nvPr/>
        </p:nvSpPr>
        <p:spPr>
          <a:xfrm>
            <a:off x="3286116" y="928670"/>
            <a:ext cx="4214842" cy="954107"/>
          </a:xfrm>
          <a:prstGeom prst="rect">
            <a:avLst/>
          </a:prstGeom>
        </p:spPr>
        <p:txBody>
          <a:bodyPr wrap="square">
            <a:spAutoFit/>
          </a:bodyPr>
          <a:lstStyle/>
          <a:p>
            <a:pPr algn="l" rtl="0"/>
            <a:r>
              <a:rPr lang="en-US" sz="2800" b="1" dirty="0" smtClean="0"/>
              <a:t>100 – [0.77× 50]</a:t>
            </a:r>
          </a:p>
          <a:p>
            <a:pPr algn="l" rtl="0"/>
            <a:r>
              <a:rPr lang="en-US" sz="2800" b="1" dirty="0" smtClean="0"/>
              <a:t>= 62 mmHg</a:t>
            </a:r>
            <a:endParaRPr lang="ar-IQ" sz="2800" dirty="0">
              <a:solidFill>
                <a:srgbClr val="FF0000"/>
              </a:solidFill>
            </a:endParaRPr>
          </a:p>
        </p:txBody>
      </p:sp>
      <p:sp>
        <p:nvSpPr>
          <p:cNvPr id="7" name="مستطيل 6"/>
          <p:cNvSpPr/>
          <p:nvPr/>
        </p:nvSpPr>
        <p:spPr>
          <a:xfrm>
            <a:off x="2643174" y="5572140"/>
            <a:ext cx="4000528" cy="1908215"/>
          </a:xfrm>
          <a:prstGeom prst="rect">
            <a:avLst/>
          </a:prstGeom>
        </p:spPr>
        <p:txBody>
          <a:bodyPr wrap="square">
            <a:spAutoFit/>
          </a:bodyPr>
          <a:lstStyle/>
          <a:p>
            <a:pPr algn="l" rtl="0"/>
            <a:r>
              <a:rPr lang="en-US" sz="3200" b="1" dirty="0" smtClean="0"/>
              <a:t>100 + [0.77 × 105]</a:t>
            </a:r>
          </a:p>
          <a:p>
            <a:pPr algn="l" rtl="0"/>
            <a:r>
              <a:rPr lang="en-US" sz="3200" b="1" dirty="0" smtClean="0"/>
              <a:t>= 180 mm Hg</a:t>
            </a:r>
          </a:p>
          <a:p>
            <a:pPr algn="l" rtl="0"/>
            <a:endParaRPr lang="ar-IQ" sz="5400" dirty="0">
              <a:solidFill>
                <a:srgbClr val="FF0000"/>
              </a:solidFill>
            </a:endParaRPr>
          </a:p>
        </p:txBody>
      </p:sp>
      <p:sp>
        <p:nvSpPr>
          <p:cNvPr id="8" name="مستطيل 7"/>
          <p:cNvSpPr/>
          <p:nvPr/>
        </p:nvSpPr>
        <p:spPr>
          <a:xfrm>
            <a:off x="5143504" y="1714488"/>
            <a:ext cx="1285884" cy="461665"/>
          </a:xfrm>
          <a:prstGeom prst="rect">
            <a:avLst/>
          </a:prstGeom>
        </p:spPr>
        <p:txBody>
          <a:bodyPr wrap="square">
            <a:spAutoFit/>
          </a:bodyPr>
          <a:lstStyle/>
          <a:p>
            <a:pPr algn="l" rtl="0"/>
            <a:r>
              <a:rPr lang="en-US" sz="2400" b="1" dirty="0" smtClean="0">
                <a:solidFill>
                  <a:schemeClr val="accent1"/>
                </a:solidFill>
              </a:rPr>
              <a:t>50 cm</a:t>
            </a:r>
            <a:endParaRPr lang="ar-IQ" sz="2400" dirty="0">
              <a:solidFill>
                <a:schemeClr val="accent1"/>
              </a:solidFill>
            </a:endParaRPr>
          </a:p>
        </p:txBody>
      </p:sp>
      <p:sp>
        <p:nvSpPr>
          <p:cNvPr id="10" name="مستطيل 9"/>
          <p:cNvSpPr/>
          <p:nvPr/>
        </p:nvSpPr>
        <p:spPr>
          <a:xfrm>
            <a:off x="4572000" y="4214818"/>
            <a:ext cx="1428760" cy="584775"/>
          </a:xfrm>
          <a:prstGeom prst="rect">
            <a:avLst/>
          </a:prstGeom>
        </p:spPr>
        <p:txBody>
          <a:bodyPr wrap="square">
            <a:spAutoFit/>
          </a:bodyPr>
          <a:lstStyle/>
          <a:p>
            <a:pPr algn="l" rtl="0"/>
            <a:r>
              <a:rPr lang="en-US" sz="3200" b="1" dirty="0" smtClean="0">
                <a:solidFill>
                  <a:schemeClr val="accent1"/>
                </a:solidFill>
              </a:rPr>
              <a:t>105 cm</a:t>
            </a:r>
            <a:endParaRPr lang="ar-IQ" sz="5400" dirty="0">
              <a:solidFill>
                <a:schemeClr val="accent1"/>
              </a:solidFill>
            </a:endParaRPr>
          </a:p>
        </p:txBody>
      </p:sp>
      <p:cxnSp>
        <p:nvCxnSpPr>
          <p:cNvPr id="12" name="رابط كسهم مستقيم 11"/>
          <p:cNvCxnSpPr/>
          <p:nvPr/>
        </p:nvCxnSpPr>
        <p:spPr>
          <a:xfrm rot="5400000" flipH="1" flipV="1">
            <a:off x="5607851" y="1821645"/>
            <a:ext cx="107157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rot="5400000">
            <a:off x="4392611" y="4250537"/>
            <a:ext cx="3501256" cy="794"/>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5786446" y="642918"/>
            <a:ext cx="671979" cy="830997"/>
          </a:xfrm>
          <a:prstGeom prst="rect">
            <a:avLst/>
          </a:prstGeom>
        </p:spPr>
        <p:txBody>
          <a:bodyPr wrap="none">
            <a:spAutoFit/>
          </a:bodyPr>
          <a:lstStyle/>
          <a:p>
            <a:r>
              <a:rPr lang="ar-IQ" sz="4800" b="1" dirty="0" smtClean="0">
                <a:solidFill>
                  <a:srgbClr val="FF0000"/>
                </a:solidFill>
              </a:rPr>
              <a:t>ــــ</a:t>
            </a:r>
            <a:endParaRPr lang="ar-IQ" sz="4800" dirty="0"/>
          </a:p>
        </p:txBody>
      </p:sp>
      <p:sp>
        <p:nvSpPr>
          <p:cNvPr id="19" name="مستطيل 18"/>
          <p:cNvSpPr/>
          <p:nvPr/>
        </p:nvSpPr>
        <p:spPr>
          <a:xfrm>
            <a:off x="5857884" y="5643578"/>
            <a:ext cx="671979" cy="830997"/>
          </a:xfrm>
          <a:prstGeom prst="rect">
            <a:avLst/>
          </a:prstGeom>
        </p:spPr>
        <p:txBody>
          <a:bodyPr wrap="none">
            <a:spAutoFit/>
          </a:bodyPr>
          <a:lstStyle/>
          <a:p>
            <a:r>
              <a:rPr lang="ar-IQ" sz="4800" b="1" dirty="0" smtClean="0">
                <a:solidFill>
                  <a:srgbClr val="FF0000"/>
                </a:solidFill>
              </a:rPr>
              <a:t>ــــ</a:t>
            </a:r>
            <a:endParaRPr lang="ar-IQ" sz="4800" dirty="0"/>
          </a:p>
        </p:txBody>
      </p:sp>
      <p:sp>
        <p:nvSpPr>
          <p:cNvPr id="20" name="مستطيل 19"/>
          <p:cNvSpPr/>
          <p:nvPr/>
        </p:nvSpPr>
        <p:spPr>
          <a:xfrm>
            <a:off x="428596" y="1357298"/>
            <a:ext cx="1922449" cy="523220"/>
          </a:xfrm>
          <a:prstGeom prst="rect">
            <a:avLst/>
          </a:prstGeom>
          <a:ln>
            <a:solidFill>
              <a:schemeClr val="tx1"/>
            </a:solidFill>
          </a:ln>
        </p:spPr>
        <p:txBody>
          <a:bodyPr wrap="none">
            <a:spAutoFit/>
          </a:bodyPr>
          <a:lstStyle/>
          <a:p>
            <a:pPr marL="228600" indent="-228600" algn="l" rtl="0">
              <a:buFont typeface="Arial" pitchFamily="34" charset="0"/>
              <a:buNone/>
            </a:pPr>
            <a:r>
              <a:rPr lang="en-US" sz="2800" b="1" dirty="0" smtClean="0"/>
              <a:t>1. GRAVITY:</a:t>
            </a:r>
          </a:p>
        </p:txBody>
      </p:sp>
      <p:sp>
        <p:nvSpPr>
          <p:cNvPr id="22" name="مستطيل 21"/>
          <p:cNvSpPr/>
          <p:nvPr/>
        </p:nvSpPr>
        <p:spPr>
          <a:xfrm>
            <a:off x="500034" y="2786058"/>
            <a:ext cx="8215370" cy="1569660"/>
          </a:xfrm>
          <a:prstGeom prst="rect">
            <a:avLst/>
          </a:prstGeom>
        </p:spPr>
        <p:txBody>
          <a:bodyPr wrap="square">
            <a:spAutoFit/>
          </a:bodyPr>
          <a:lstStyle/>
          <a:p>
            <a:pPr algn="l" rtl="0"/>
            <a:r>
              <a:rPr lang="en-US" sz="3200" b="1" dirty="0" smtClean="0"/>
              <a:t>The magnitude of the gravitational effect is 0.77 mm Hg/cm of vertical distance above or below the heart </a:t>
            </a:r>
            <a:endParaRPr lang="ar-IQ"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20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20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20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fade">
                                      <p:cBhvr>
                                        <p:cTn id="36" dur="2000"/>
                                        <p:tgtEl>
                                          <p:spTgt spid="17">
                                            <p:txEl>
                                              <p:pRg st="0" end="0"/>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20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20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9">
                                            <p:txEl>
                                              <p:pRg st="0" end="0"/>
                                            </p:txEl>
                                          </p:spTgt>
                                        </p:tgtEl>
                                        <p:attrNameLst>
                                          <p:attrName>style.visibility</p:attrName>
                                        </p:attrNameLst>
                                      </p:cBhvr>
                                      <p:to>
                                        <p:strVal val="visible"/>
                                      </p:to>
                                    </p:set>
                                    <p:animEffect transition="in" filter="fade">
                                      <p:cBhvr>
                                        <p:cTn id="59" dur="2000"/>
                                        <p:tgtEl>
                                          <p:spTgt spid="19">
                                            <p:txEl>
                                              <p:pRg st="0" end="0"/>
                                            </p:txEl>
                                          </p:spTgt>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Effect transition="in" filter="fade">
                                      <p:cBhvr>
                                        <p:cTn id="63" dur="2000"/>
                                        <p:tgtEl>
                                          <p:spTgt spid="1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fade">
                                      <p:cBhvr>
                                        <p:cTn id="68" dur="2000"/>
                                        <p:tgtEl>
                                          <p:spTgt spid="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fade">
                                      <p:cBhvr>
                                        <p:cTn id="73"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P spid="7" grpId="0" build="p"/>
      <p:bldP spid="8" grpId="0" build="allAtOnce"/>
      <p:bldP spid="10" grpId="0" build="allAtOnce"/>
      <p:bldP spid="17" grpId="0" build="allAtOnce"/>
      <p:bldP spid="19" grpId="0" build="allAtOnce"/>
      <p:bldP spid="20" grpId="0" build="allAtOnce" animBg="1"/>
      <p:bldP spid="22" grpId="0" build="allAtOnce"/>
      <p:bldP spid="22"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6" y="714356"/>
            <a:ext cx="2833596" cy="523220"/>
          </a:xfrm>
          <a:prstGeom prst="rect">
            <a:avLst/>
          </a:prstGeom>
          <a:ln>
            <a:solidFill>
              <a:schemeClr val="tx1"/>
            </a:solidFill>
          </a:ln>
        </p:spPr>
        <p:txBody>
          <a:bodyPr wrap="none">
            <a:spAutoFit/>
          </a:bodyPr>
          <a:lstStyle/>
          <a:p>
            <a:pPr marL="228600" indent="-228600" algn="l" rtl="0">
              <a:buFont typeface="Arial" pitchFamily="34" charset="0"/>
              <a:buNone/>
            </a:pPr>
            <a:r>
              <a:rPr lang="en-US" sz="2800" b="1" dirty="0" smtClean="0"/>
              <a:t>2. specific factors </a:t>
            </a:r>
          </a:p>
        </p:txBody>
      </p:sp>
      <p:sp>
        <p:nvSpPr>
          <p:cNvPr id="5" name="مستطيل 4"/>
          <p:cNvSpPr/>
          <p:nvPr/>
        </p:nvSpPr>
        <p:spPr>
          <a:xfrm>
            <a:off x="2428860" y="1643050"/>
            <a:ext cx="4121641" cy="584775"/>
          </a:xfrm>
          <a:prstGeom prst="rect">
            <a:avLst/>
          </a:prstGeom>
          <a:ln>
            <a:noFill/>
          </a:ln>
        </p:spPr>
        <p:txBody>
          <a:bodyPr wrap="none">
            <a:spAutoFit/>
          </a:bodyPr>
          <a:lstStyle/>
          <a:p>
            <a:pPr algn="l" rtl="0"/>
            <a:r>
              <a:rPr lang="en-US" sz="3200" b="1" dirty="0" smtClean="0"/>
              <a:t>arterial B.P = C.O.× TPR</a:t>
            </a:r>
          </a:p>
        </p:txBody>
      </p:sp>
      <p:sp>
        <p:nvSpPr>
          <p:cNvPr id="6" name="مستطيل 5"/>
          <p:cNvSpPr/>
          <p:nvPr/>
        </p:nvSpPr>
        <p:spPr>
          <a:xfrm>
            <a:off x="452520" y="2691466"/>
            <a:ext cx="3241785" cy="523220"/>
          </a:xfrm>
          <a:prstGeom prst="rect">
            <a:avLst/>
          </a:prstGeom>
          <a:ln>
            <a:solidFill>
              <a:schemeClr val="accent2"/>
            </a:solidFill>
          </a:ln>
        </p:spPr>
        <p:txBody>
          <a:bodyPr wrap="none">
            <a:spAutoFit/>
          </a:bodyPr>
          <a:lstStyle/>
          <a:p>
            <a:pPr marL="228600" indent="-228600" algn="l" rtl="0">
              <a:buFont typeface="Arial" pitchFamily="34" charset="0"/>
              <a:buNone/>
            </a:pPr>
            <a:r>
              <a:rPr lang="en-US" sz="2800" b="1" dirty="0" smtClean="0"/>
              <a:t>Factors affecting C.O</a:t>
            </a:r>
          </a:p>
        </p:txBody>
      </p:sp>
      <p:sp>
        <p:nvSpPr>
          <p:cNvPr id="7" name="مستطيل 6"/>
          <p:cNvSpPr/>
          <p:nvPr/>
        </p:nvSpPr>
        <p:spPr>
          <a:xfrm>
            <a:off x="428596" y="3477284"/>
            <a:ext cx="3287823" cy="523220"/>
          </a:xfrm>
          <a:prstGeom prst="rect">
            <a:avLst/>
          </a:prstGeom>
          <a:ln>
            <a:solidFill>
              <a:srgbClr val="FF0000"/>
            </a:solidFill>
          </a:ln>
        </p:spPr>
        <p:txBody>
          <a:bodyPr wrap="none">
            <a:spAutoFit/>
          </a:bodyPr>
          <a:lstStyle/>
          <a:p>
            <a:pPr marL="228600" indent="-228600" algn="l" rtl="0">
              <a:buFont typeface="Arial" pitchFamily="34" charset="0"/>
              <a:buNone/>
            </a:pPr>
            <a:r>
              <a:rPr lang="en-US" sz="2800" b="1" dirty="0" smtClean="0"/>
              <a:t>Factors affecting TPR</a:t>
            </a:r>
          </a:p>
        </p:txBody>
      </p:sp>
      <p:sp>
        <p:nvSpPr>
          <p:cNvPr id="8" name="مستطيل 7"/>
          <p:cNvSpPr/>
          <p:nvPr/>
        </p:nvSpPr>
        <p:spPr>
          <a:xfrm>
            <a:off x="5044991" y="2691466"/>
            <a:ext cx="2775632" cy="523220"/>
          </a:xfrm>
          <a:prstGeom prst="rect">
            <a:avLst/>
          </a:prstGeom>
          <a:ln>
            <a:solidFill>
              <a:srgbClr val="FF0000"/>
            </a:solidFill>
          </a:ln>
        </p:spPr>
        <p:txBody>
          <a:bodyPr wrap="none">
            <a:spAutoFit/>
          </a:bodyPr>
          <a:lstStyle/>
          <a:p>
            <a:pPr marL="228600" indent="-228600" algn="l" rtl="0">
              <a:buFont typeface="Arial" pitchFamily="34" charset="0"/>
              <a:buNone/>
            </a:pPr>
            <a:r>
              <a:rPr lang="en-US" sz="2800" b="1" dirty="0" smtClean="0"/>
              <a:t>affect systolic B.P</a:t>
            </a:r>
          </a:p>
        </p:txBody>
      </p:sp>
      <p:sp>
        <p:nvSpPr>
          <p:cNvPr id="9" name="مستطيل 8"/>
          <p:cNvSpPr/>
          <p:nvPr/>
        </p:nvSpPr>
        <p:spPr>
          <a:xfrm>
            <a:off x="5072066" y="3477284"/>
            <a:ext cx="2929263" cy="523220"/>
          </a:xfrm>
          <a:prstGeom prst="rect">
            <a:avLst/>
          </a:prstGeom>
          <a:ln>
            <a:solidFill>
              <a:srgbClr val="FF0000"/>
            </a:solidFill>
          </a:ln>
        </p:spPr>
        <p:txBody>
          <a:bodyPr wrap="none">
            <a:spAutoFit/>
          </a:bodyPr>
          <a:lstStyle/>
          <a:p>
            <a:pPr marL="228600" indent="-228600" algn="l" rtl="0">
              <a:buFont typeface="Arial" pitchFamily="34" charset="0"/>
              <a:buNone/>
            </a:pPr>
            <a:r>
              <a:rPr lang="en-US" sz="2800" b="1" dirty="0" smtClean="0"/>
              <a:t>affect diastolic B.P</a:t>
            </a:r>
          </a:p>
        </p:txBody>
      </p:sp>
      <p:cxnSp>
        <p:nvCxnSpPr>
          <p:cNvPr id="10" name="رابط كسهم مستقيم 9"/>
          <p:cNvCxnSpPr/>
          <p:nvPr/>
        </p:nvCxnSpPr>
        <p:spPr>
          <a:xfrm>
            <a:off x="3786182" y="2928934"/>
            <a:ext cx="1143008"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3786182" y="3713164"/>
            <a:ext cx="1143008"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428596" y="4620292"/>
            <a:ext cx="2462469" cy="523220"/>
          </a:xfrm>
          <a:prstGeom prst="rect">
            <a:avLst/>
          </a:prstGeom>
          <a:ln>
            <a:noFill/>
          </a:ln>
        </p:spPr>
        <p:txBody>
          <a:bodyPr wrap="none">
            <a:spAutoFit/>
          </a:bodyPr>
          <a:lstStyle/>
          <a:p>
            <a:pPr marL="228600" indent="-228600" algn="l" rtl="0">
              <a:buFont typeface="Arial" pitchFamily="34" charset="0"/>
              <a:buNone/>
            </a:pPr>
            <a:r>
              <a:rPr lang="en-US" sz="2800" b="1" dirty="0" smtClean="0"/>
              <a:t>During exercise</a:t>
            </a:r>
          </a:p>
        </p:txBody>
      </p:sp>
      <p:sp>
        <p:nvSpPr>
          <p:cNvPr id="15" name="مستطيل 14"/>
          <p:cNvSpPr/>
          <p:nvPr/>
        </p:nvSpPr>
        <p:spPr>
          <a:xfrm>
            <a:off x="3738363" y="4763168"/>
            <a:ext cx="1034707" cy="523220"/>
          </a:xfrm>
          <a:prstGeom prst="rect">
            <a:avLst/>
          </a:prstGeom>
          <a:ln>
            <a:solidFill>
              <a:schemeClr val="accent2"/>
            </a:solidFill>
          </a:ln>
        </p:spPr>
        <p:txBody>
          <a:bodyPr wrap="none">
            <a:spAutoFit/>
          </a:bodyPr>
          <a:lstStyle/>
          <a:p>
            <a:pPr marL="228600" indent="-228600" algn="l" rtl="0">
              <a:buFont typeface="Arial" pitchFamily="34" charset="0"/>
              <a:buNone/>
            </a:pPr>
            <a:r>
              <a:rPr lang="en-US" sz="2800" b="1" dirty="0" smtClean="0"/>
              <a:t>↑C.O</a:t>
            </a:r>
          </a:p>
        </p:txBody>
      </p:sp>
      <p:sp>
        <p:nvSpPr>
          <p:cNvPr id="16" name="مستطيل 15"/>
          <p:cNvSpPr/>
          <p:nvPr/>
        </p:nvSpPr>
        <p:spPr>
          <a:xfrm>
            <a:off x="3714439" y="5548986"/>
            <a:ext cx="1080745" cy="523220"/>
          </a:xfrm>
          <a:prstGeom prst="rect">
            <a:avLst/>
          </a:prstGeom>
          <a:ln>
            <a:solidFill>
              <a:srgbClr val="FF0000"/>
            </a:solidFill>
          </a:ln>
        </p:spPr>
        <p:txBody>
          <a:bodyPr wrap="none">
            <a:spAutoFit/>
          </a:bodyPr>
          <a:lstStyle/>
          <a:p>
            <a:pPr marL="228600" indent="-228600" algn="l" rtl="0">
              <a:buFont typeface="Arial" pitchFamily="34" charset="0"/>
              <a:buNone/>
            </a:pPr>
            <a:r>
              <a:rPr lang="en-US" sz="2800" b="1" dirty="0" smtClean="0"/>
              <a:t>↓TPR</a:t>
            </a:r>
          </a:p>
        </p:txBody>
      </p:sp>
      <p:sp>
        <p:nvSpPr>
          <p:cNvPr id="17" name="مستطيل 16"/>
          <p:cNvSpPr/>
          <p:nvPr/>
        </p:nvSpPr>
        <p:spPr>
          <a:xfrm>
            <a:off x="6072198" y="4714884"/>
            <a:ext cx="2246834" cy="523220"/>
          </a:xfrm>
          <a:prstGeom prst="rect">
            <a:avLst/>
          </a:prstGeom>
          <a:ln>
            <a:solidFill>
              <a:srgbClr val="FF0000"/>
            </a:solidFill>
          </a:ln>
        </p:spPr>
        <p:txBody>
          <a:bodyPr wrap="none">
            <a:spAutoFit/>
          </a:bodyPr>
          <a:lstStyle/>
          <a:p>
            <a:pPr marL="228600" indent="-228600" algn="l" rtl="0">
              <a:buFont typeface="Arial" pitchFamily="34" charset="0"/>
              <a:buNone/>
            </a:pPr>
            <a:r>
              <a:rPr lang="en-US" sz="2800" b="1" dirty="0" smtClean="0"/>
              <a:t>↑ systolic B.P</a:t>
            </a:r>
          </a:p>
        </p:txBody>
      </p:sp>
      <p:sp>
        <p:nvSpPr>
          <p:cNvPr id="18" name="مستطيل 17"/>
          <p:cNvSpPr/>
          <p:nvPr/>
        </p:nvSpPr>
        <p:spPr>
          <a:xfrm>
            <a:off x="6072198" y="5429264"/>
            <a:ext cx="2400465" cy="523220"/>
          </a:xfrm>
          <a:prstGeom prst="rect">
            <a:avLst/>
          </a:prstGeom>
          <a:ln>
            <a:solidFill>
              <a:srgbClr val="FF0000"/>
            </a:solidFill>
          </a:ln>
        </p:spPr>
        <p:txBody>
          <a:bodyPr wrap="none">
            <a:spAutoFit/>
          </a:bodyPr>
          <a:lstStyle/>
          <a:p>
            <a:pPr marL="228600" indent="-228600" algn="l" rtl="0">
              <a:buFont typeface="Arial" pitchFamily="34" charset="0"/>
              <a:buNone/>
            </a:pPr>
            <a:r>
              <a:rPr lang="en-US" sz="2800" b="1" dirty="0" smtClean="0"/>
              <a:t>↓ diastolic B.P</a:t>
            </a:r>
          </a:p>
        </p:txBody>
      </p:sp>
      <p:cxnSp>
        <p:nvCxnSpPr>
          <p:cNvPr id="19" name="رابط كسهم مستقيم 18"/>
          <p:cNvCxnSpPr/>
          <p:nvPr/>
        </p:nvCxnSpPr>
        <p:spPr>
          <a:xfrm>
            <a:off x="4929190" y="5000636"/>
            <a:ext cx="1143008"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a:off x="4929190" y="5784866"/>
            <a:ext cx="1143008"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20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fade">
                                      <p:cBhvr>
                                        <p:cTn id="25" dur="2000"/>
                                        <p:tgtEl>
                                          <p:spTgt spid="8">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2000"/>
                                        <p:tgtEl>
                                          <p:spTgt spid="7">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2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bg/>
                                          </p:spTgt>
                                        </p:tgtEl>
                                        <p:attrNameLst>
                                          <p:attrName>style.visibility</p:attrName>
                                        </p:attrNameLst>
                                      </p:cBhvr>
                                      <p:to>
                                        <p:strVal val="visible"/>
                                      </p:to>
                                    </p:set>
                                    <p:animEffect transition="in" filter="fade">
                                      <p:cBhvr>
                                        <p:cTn id="46" dur="2000"/>
                                        <p:tgtEl>
                                          <p:spTgt spid="9">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20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fade">
                                      <p:cBhvr>
                                        <p:cTn id="54" dur="20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bg/>
                                          </p:spTgt>
                                        </p:tgtEl>
                                        <p:attrNameLst>
                                          <p:attrName>style.visibility</p:attrName>
                                        </p:attrNameLst>
                                      </p:cBhvr>
                                      <p:to>
                                        <p:strVal val="visible"/>
                                      </p:to>
                                    </p:set>
                                    <p:animEffect transition="in" filter="fade">
                                      <p:cBhvr>
                                        <p:cTn id="59" dur="2000"/>
                                        <p:tgtEl>
                                          <p:spTgt spid="15">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20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bg/>
                                          </p:spTgt>
                                        </p:tgtEl>
                                        <p:attrNameLst>
                                          <p:attrName>style.visibility</p:attrName>
                                        </p:attrNameLst>
                                      </p:cBhvr>
                                      <p:to>
                                        <p:strVal val="visible"/>
                                      </p:to>
                                    </p:set>
                                    <p:animEffect transition="in" filter="fade">
                                      <p:cBhvr>
                                        <p:cTn id="72" dur="2000"/>
                                        <p:tgtEl>
                                          <p:spTgt spid="17">
                                            <p:bg/>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2000"/>
                                        <p:tgtEl>
                                          <p:spTgt spid="1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6">
                                            <p:bg/>
                                          </p:spTgt>
                                        </p:tgtEl>
                                        <p:attrNameLst>
                                          <p:attrName>style.visibility</p:attrName>
                                        </p:attrNameLst>
                                      </p:cBhvr>
                                      <p:to>
                                        <p:strVal val="visible"/>
                                      </p:to>
                                    </p:set>
                                    <p:animEffect transition="in" filter="fade">
                                      <p:cBhvr>
                                        <p:cTn id="80" dur="2000"/>
                                        <p:tgtEl>
                                          <p:spTgt spid="16">
                                            <p:bg/>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Effect transition="in" filter="fade">
                                      <p:cBhvr>
                                        <p:cTn id="83" dur="2000"/>
                                        <p:tgtEl>
                                          <p:spTgt spid="1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left)">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8">
                                            <p:bg/>
                                          </p:spTgt>
                                        </p:tgtEl>
                                        <p:attrNameLst>
                                          <p:attrName>style.visibility</p:attrName>
                                        </p:attrNameLst>
                                      </p:cBhvr>
                                      <p:to>
                                        <p:strVal val="visible"/>
                                      </p:to>
                                    </p:set>
                                    <p:animEffect transition="in" filter="fade">
                                      <p:cBhvr>
                                        <p:cTn id="93" dur="2000"/>
                                        <p:tgtEl>
                                          <p:spTgt spid="18">
                                            <p:bg/>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xEl>
                                              <p:pRg st="0" end="0"/>
                                            </p:txEl>
                                          </p:spTgt>
                                        </p:tgtEl>
                                        <p:attrNameLst>
                                          <p:attrName>style.visibility</p:attrName>
                                        </p:attrNameLst>
                                      </p:cBhvr>
                                      <p:to>
                                        <p:strVal val="visible"/>
                                      </p:to>
                                    </p:set>
                                    <p:animEffect transition="in" filter="fade">
                                      <p:cBhvr>
                                        <p:cTn id="96"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animBg="1"/>
      <p:bldP spid="7" grpId="0" build="allAtOnce" animBg="1"/>
      <p:bldP spid="8" grpId="0" build="allAtOnce" animBg="1"/>
      <p:bldP spid="9" grpId="0" build="allAtOnce" animBg="1"/>
      <p:bldP spid="13" grpId="0" build="allAtOnce"/>
      <p:bldP spid="15" grpId="0" build="allAtOnce" animBg="1"/>
      <p:bldP spid="16" grpId="0" build="allAtOnce" animBg="1"/>
      <p:bldP spid="17" grpId="0" build="allAtOnce" animBg="1"/>
      <p:bldP spid="18"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28596" y="714356"/>
            <a:ext cx="1192314" cy="523220"/>
          </a:xfrm>
          <a:prstGeom prst="rect">
            <a:avLst/>
          </a:prstGeom>
          <a:ln>
            <a:solidFill>
              <a:schemeClr val="tx1"/>
            </a:solidFill>
          </a:ln>
        </p:spPr>
        <p:txBody>
          <a:bodyPr wrap="none">
            <a:spAutoFit/>
          </a:bodyPr>
          <a:lstStyle/>
          <a:p>
            <a:pPr marL="228600" indent="-228600" algn="l" rtl="0">
              <a:buFont typeface="Arial" pitchFamily="34" charset="0"/>
              <a:buNone/>
            </a:pPr>
            <a:r>
              <a:rPr lang="en-US" sz="2800" b="1" dirty="0" smtClean="0"/>
              <a:t>3.  Age</a:t>
            </a:r>
          </a:p>
        </p:txBody>
      </p:sp>
      <p:sp>
        <p:nvSpPr>
          <p:cNvPr id="6" name="مستطيل 5"/>
          <p:cNvSpPr/>
          <p:nvPr/>
        </p:nvSpPr>
        <p:spPr>
          <a:xfrm>
            <a:off x="428596" y="1357298"/>
            <a:ext cx="8715404" cy="523220"/>
          </a:xfrm>
          <a:prstGeom prst="rect">
            <a:avLst/>
          </a:prstGeom>
        </p:spPr>
        <p:txBody>
          <a:bodyPr wrap="square">
            <a:spAutoFit/>
          </a:bodyPr>
          <a:lstStyle/>
          <a:p>
            <a:r>
              <a:rPr lang="en-US" sz="2800" b="1" dirty="0" smtClean="0"/>
              <a:t>old people have higher blood pressure than children </a:t>
            </a:r>
            <a:endParaRPr lang="ar-IQ" sz="2800" dirty="0"/>
          </a:p>
        </p:txBody>
      </p:sp>
      <p:sp>
        <p:nvSpPr>
          <p:cNvPr id="7" name="مستطيل 6"/>
          <p:cNvSpPr/>
          <p:nvPr/>
        </p:nvSpPr>
        <p:spPr>
          <a:xfrm>
            <a:off x="357158" y="3120094"/>
            <a:ext cx="1110369" cy="523220"/>
          </a:xfrm>
          <a:prstGeom prst="rect">
            <a:avLst/>
          </a:prstGeom>
          <a:ln>
            <a:solidFill>
              <a:schemeClr val="tx1"/>
            </a:solidFill>
          </a:ln>
        </p:spPr>
        <p:txBody>
          <a:bodyPr wrap="none">
            <a:spAutoFit/>
          </a:bodyPr>
          <a:lstStyle/>
          <a:p>
            <a:pPr marL="228600" indent="-228600" algn="l" rtl="0">
              <a:buFont typeface="Arial" pitchFamily="34" charset="0"/>
              <a:buNone/>
            </a:pPr>
            <a:r>
              <a:rPr lang="en-US" sz="2800" b="1" dirty="0" smtClean="0"/>
              <a:t>4. sex </a:t>
            </a:r>
          </a:p>
        </p:txBody>
      </p:sp>
      <p:sp>
        <p:nvSpPr>
          <p:cNvPr id="8" name="مستطيل 7"/>
          <p:cNvSpPr/>
          <p:nvPr/>
        </p:nvSpPr>
        <p:spPr>
          <a:xfrm>
            <a:off x="1142976" y="3429000"/>
            <a:ext cx="8715404" cy="954107"/>
          </a:xfrm>
          <a:prstGeom prst="rect">
            <a:avLst/>
          </a:prstGeom>
        </p:spPr>
        <p:txBody>
          <a:bodyPr wrap="square">
            <a:spAutoFit/>
          </a:bodyPr>
          <a:lstStyle/>
          <a:p>
            <a:pPr algn="l" rtl="0"/>
            <a:endParaRPr lang="ar-IQ" sz="2800" dirty="0" smtClean="0"/>
          </a:p>
          <a:p>
            <a:pPr algn="l" rtl="0"/>
            <a:r>
              <a:rPr lang="en-US" sz="2800" b="1" dirty="0" smtClean="0"/>
              <a:t> female has lower B.P. than male </a:t>
            </a:r>
            <a:endParaRPr lang="ar-IQ" sz="2800" dirty="0"/>
          </a:p>
        </p:txBody>
      </p:sp>
      <p:sp>
        <p:nvSpPr>
          <p:cNvPr id="9" name="مستطيل 8"/>
          <p:cNvSpPr/>
          <p:nvPr/>
        </p:nvSpPr>
        <p:spPr>
          <a:xfrm>
            <a:off x="3000364" y="4357694"/>
            <a:ext cx="2191434" cy="1384995"/>
          </a:xfrm>
          <a:prstGeom prst="rect">
            <a:avLst/>
          </a:prstGeom>
        </p:spPr>
        <p:txBody>
          <a:bodyPr wrap="none">
            <a:spAutoFit/>
          </a:bodyPr>
          <a:lstStyle/>
          <a:p>
            <a:pPr algn="l" rtl="0">
              <a:buFont typeface="Wingdings" pitchFamily="2" charset="2"/>
              <a:buChar char="v"/>
            </a:pPr>
            <a:r>
              <a:rPr lang="en-US" sz="2800" b="1" dirty="0" smtClean="0"/>
              <a:t>lower S.V.</a:t>
            </a:r>
          </a:p>
          <a:p>
            <a:pPr algn="l" rtl="0">
              <a:buFont typeface="Wingdings" pitchFamily="2" charset="2"/>
              <a:buChar char="v"/>
            </a:pPr>
            <a:r>
              <a:rPr lang="en-US" sz="2800" b="1" dirty="0" smtClean="0"/>
              <a:t> lower HR </a:t>
            </a:r>
          </a:p>
          <a:p>
            <a:pPr algn="l" rtl="0">
              <a:buFont typeface="Wingdings" pitchFamily="2" charset="2"/>
              <a:buChar char="v"/>
            </a:pPr>
            <a:r>
              <a:rPr lang="en-US" sz="2800" b="1" dirty="0" smtClean="0"/>
              <a:t>lower TPR. </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2000"/>
                                        <p:tgtEl>
                                          <p:spTgt spid="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0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2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animBg="1"/>
      <p:bldP spid="8" grpId="0" build="allAtOnce"/>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3" descr="hypertension.gif"/>
          <p:cNvPicPr>
            <a:picLocks noChangeAspect="1"/>
          </p:cNvPicPr>
          <p:nvPr/>
        </p:nvPicPr>
        <p:blipFill>
          <a:blip r:embed="rId3" cstate="print"/>
          <a:stretch>
            <a:fillRect/>
          </a:stretch>
        </p:blipFill>
        <p:spPr>
          <a:xfrm>
            <a:off x="1357290" y="642918"/>
            <a:ext cx="6000791" cy="5554451"/>
          </a:xfrm>
          <a:prstGeom prst="rect">
            <a:avLst/>
          </a:prstGeom>
        </p:spPr>
      </p:pic>
      <p:sp>
        <p:nvSpPr>
          <p:cNvPr id="2" name="عنوان 1"/>
          <p:cNvSpPr>
            <a:spLocks noGrp="1"/>
          </p:cNvSpPr>
          <p:nvPr>
            <p:ph type="title"/>
          </p:nvPr>
        </p:nvSpPr>
        <p:spPr/>
        <p:txBody>
          <a:bodyPr>
            <a:normAutofit fontScale="90000"/>
          </a:bodyPr>
          <a:lstStyle/>
          <a:p>
            <a:r>
              <a:rPr lang="en-US" b="1" dirty="0" smtClean="0">
                <a:solidFill>
                  <a:srgbClr val="FF0000"/>
                </a:solidFill>
              </a:rPr>
              <a:t>Methods of measuring blood pressure</a:t>
            </a:r>
            <a:br>
              <a:rPr lang="en-US" b="1" dirty="0" smtClean="0">
                <a:solidFill>
                  <a:srgbClr val="FF0000"/>
                </a:solidFill>
              </a:rPr>
            </a:br>
            <a:endParaRPr lang="ar-IQ" dirty="0">
              <a:solidFill>
                <a:srgbClr val="FF0000"/>
              </a:solidFill>
            </a:endParaRPr>
          </a:p>
        </p:txBody>
      </p:sp>
      <p:graphicFrame>
        <p:nvGraphicFramePr>
          <p:cNvPr id="7" name="عنصر نائب للمحتوى 6"/>
          <p:cNvGraphicFramePr>
            <a:graphicFrameLocks noGrp="1"/>
          </p:cNvGraphicFramePr>
          <p:nvPr>
            <p:ph idx="1"/>
          </p:nvPr>
        </p:nvGraphicFramePr>
        <p:xfrm>
          <a:off x="457200" y="1142984"/>
          <a:ext cx="8686800" cy="4983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nodeType="clickEffect">
                                  <p:stCondLst>
                                    <p:cond delay="0"/>
                                  </p:stCondLst>
                                  <p:childTnLst>
                                    <p:anim calcmode="lin" valueType="num">
                                      <p:cBhvr>
                                        <p:cTn id="11" dur="1000"/>
                                        <p:tgtEl>
                                          <p:spTgt spid="8"/>
                                        </p:tgtEl>
                                        <p:attrNameLst>
                                          <p:attrName>ppt_w</p:attrName>
                                        </p:attrNameLst>
                                      </p:cBhvr>
                                      <p:tavLst>
                                        <p:tav tm="0">
                                          <p:val>
                                            <p:strVal val="ppt_w"/>
                                          </p:val>
                                        </p:tav>
                                        <p:tav tm="100000">
                                          <p:val>
                                            <p:strVal val="ppt_w*0.70"/>
                                          </p:val>
                                        </p:tav>
                                      </p:tavLst>
                                    </p:anim>
                                    <p:anim calcmode="lin" valueType="num">
                                      <p:cBhvr>
                                        <p:cTn id="12" dur="1000"/>
                                        <p:tgtEl>
                                          <p:spTgt spid="8"/>
                                        </p:tgtEl>
                                        <p:attrNameLst>
                                          <p:attrName>ppt_h</p:attrName>
                                        </p:attrNameLst>
                                      </p:cBhvr>
                                      <p:tavLst>
                                        <p:tav tm="0">
                                          <p:val>
                                            <p:strVal val="ppt_h"/>
                                          </p:val>
                                        </p:tav>
                                        <p:tav tm="100000">
                                          <p:val>
                                            <p:strVal val="ppt_h"/>
                                          </p:val>
                                        </p:tav>
                                      </p:tavLst>
                                    </p:anim>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graphicEl>
                                              <a:dgm id="{2BEA6C4E-D273-4004-9AB9-B45146B73B04}"/>
                                            </p:graphicEl>
                                          </p:spTgt>
                                        </p:tgtEl>
                                        <p:attrNameLst>
                                          <p:attrName>style.visibility</p:attrName>
                                        </p:attrNameLst>
                                      </p:cBhvr>
                                      <p:to>
                                        <p:strVal val="visible"/>
                                      </p:to>
                                    </p:set>
                                    <p:animEffect transition="in" filter="fade">
                                      <p:cBhvr>
                                        <p:cTn id="19" dur="2000"/>
                                        <p:tgtEl>
                                          <p:spTgt spid="7">
                                            <p:graphicEl>
                                              <a:dgm id="{2BEA6C4E-D273-4004-9AB9-B45146B73B0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06458E5B-FCE9-491B-B2A8-19925E8D5BE9}"/>
                                            </p:graphicEl>
                                          </p:spTgt>
                                        </p:tgtEl>
                                        <p:attrNameLst>
                                          <p:attrName>style.visibility</p:attrName>
                                        </p:attrNameLst>
                                      </p:cBhvr>
                                      <p:to>
                                        <p:strVal val="visible"/>
                                      </p:to>
                                    </p:set>
                                    <p:animEffect transition="in" filter="fade">
                                      <p:cBhvr>
                                        <p:cTn id="24" dur="2000"/>
                                        <p:tgtEl>
                                          <p:spTgt spid="7">
                                            <p:graphicEl>
                                              <a:dgm id="{06458E5B-FCE9-491B-B2A8-19925E8D5BE9}"/>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B2631833-146F-4E63-B8F3-44BFB6E8F834}"/>
                                            </p:graphicEl>
                                          </p:spTgt>
                                        </p:tgtEl>
                                        <p:attrNameLst>
                                          <p:attrName>style.visibility</p:attrName>
                                        </p:attrNameLst>
                                      </p:cBhvr>
                                      <p:to>
                                        <p:strVal val="visible"/>
                                      </p:to>
                                    </p:set>
                                    <p:animEffect transition="in" filter="fade">
                                      <p:cBhvr>
                                        <p:cTn id="27" dur="2000"/>
                                        <p:tgtEl>
                                          <p:spTgt spid="7">
                                            <p:graphicEl>
                                              <a:dgm id="{B2631833-146F-4E63-B8F3-44BFB6E8F83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4D715C6-8155-446C-B173-1A6216A8D8EE}"/>
                                            </p:graphicEl>
                                          </p:spTgt>
                                        </p:tgtEl>
                                        <p:attrNameLst>
                                          <p:attrName>style.visibility</p:attrName>
                                        </p:attrNameLst>
                                      </p:cBhvr>
                                      <p:to>
                                        <p:strVal val="visible"/>
                                      </p:to>
                                    </p:set>
                                    <p:animEffect transition="in" filter="fade">
                                      <p:cBhvr>
                                        <p:cTn id="32" dur="2000"/>
                                        <p:tgtEl>
                                          <p:spTgt spid="7">
                                            <p:graphicEl>
                                              <a:dgm id="{54D715C6-8155-446C-B173-1A6216A8D8EE}"/>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0F6FAF81-3B3A-4705-BC43-212308D4BB98}"/>
                                            </p:graphicEl>
                                          </p:spTgt>
                                        </p:tgtEl>
                                        <p:attrNameLst>
                                          <p:attrName>style.visibility</p:attrName>
                                        </p:attrNameLst>
                                      </p:cBhvr>
                                      <p:to>
                                        <p:strVal val="visible"/>
                                      </p:to>
                                    </p:set>
                                    <p:animEffect transition="in" filter="fade">
                                      <p:cBhvr>
                                        <p:cTn id="35" dur="2000"/>
                                        <p:tgtEl>
                                          <p:spTgt spid="7">
                                            <p:graphicEl>
                                              <a:dgm id="{0F6FAF81-3B3A-4705-BC43-212308D4BB9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69E08CEE-45E8-47C4-B052-9FDB54E7C566}"/>
                                            </p:graphicEl>
                                          </p:spTgt>
                                        </p:tgtEl>
                                        <p:attrNameLst>
                                          <p:attrName>style.visibility</p:attrName>
                                        </p:attrNameLst>
                                      </p:cBhvr>
                                      <p:to>
                                        <p:strVal val="visible"/>
                                      </p:to>
                                    </p:set>
                                    <p:animEffect transition="in" filter="fade">
                                      <p:cBhvr>
                                        <p:cTn id="40" dur="2000"/>
                                        <p:tgtEl>
                                          <p:spTgt spid="7">
                                            <p:graphicEl>
                                              <a:dgm id="{69E08CEE-45E8-47C4-B052-9FDB54E7C566}"/>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E824B4AF-4965-46BF-962F-41BF55C1CF92}"/>
                                            </p:graphicEl>
                                          </p:spTgt>
                                        </p:tgtEl>
                                        <p:attrNameLst>
                                          <p:attrName>style.visibility</p:attrName>
                                        </p:attrNameLst>
                                      </p:cBhvr>
                                      <p:to>
                                        <p:strVal val="visible"/>
                                      </p:to>
                                    </p:set>
                                    <p:animEffect transition="in" filter="fade">
                                      <p:cBhvr>
                                        <p:cTn id="43" dur="2000"/>
                                        <p:tgtEl>
                                          <p:spTgt spid="7">
                                            <p:graphicEl>
                                              <a:dgm id="{E824B4AF-4965-46BF-962F-41BF55C1CF9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dgm id="{DAF0684D-F776-4ADC-A02C-7151CB841BA5}"/>
                                            </p:graphicEl>
                                          </p:spTgt>
                                        </p:tgtEl>
                                        <p:attrNameLst>
                                          <p:attrName>style.visibility</p:attrName>
                                        </p:attrNameLst>
                                      </p:cBhvr>
                                      <p:to>
                                        <p:strVal val="visible"/>
                                      </p:to>
                                    </p:set>
                                    <p:animEffect transition="in" filter="fade">
                                      <p:cBhvr>
                                        <p:cTn id="48" dur="2000"/>
                                        <p:tgtEl>
                                          <p:spTgt spid="7">
                                            <p:graphicEl>
                                              <a:dgm id="{DAF0684D-F776-4ADC-A02C-7151CB841BA5}"/>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63312AC9-ECF6-430C-A405-C553B76B2341}"/>
                                            </p:graphicEl>
                                          </p:spTgt>
                                        </p:tgtEl>
                                        <p:attrNameLst>
                                          <p:attrName>style.visibility</p:attrName>
                                        </p:attrNameLst>
                                      </p:cBhvr>
                                      <p:to>
                                        <p:strVal val="visible"/>
                                      </p:to>
                                    </p:set>
                                    <p:animEffect transition="in" filter="fade">
                                      <p:cBhvr>
                                        <p:cTn id="51" dur="2000"/>
                                        <p:tgtEl>
                                          <p:spTgt spid="7">
                                            <p:graphicEl>
                                              <a:dgm id="{63312AC9-ECF6-430C-A405-C553B76B23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Untitled.jpg"/>
          <p:cNvPicPr>
            <a:picLocks noGrp="1" noChangeAspect="1"/>
          </p:cNvPicPr>
          <p:nvPr>
            <p:ph idx="1"/>
          </p:nvPr>
        </p:nvPicPr>
        <p:blipFill>
          <a:blip r:embed="rId2" cstate="print"/>
          <a:srcRect t="18681"/>
          <a:stretch>
            <a:fillRect/>
          </a:stretch>
        </p:blipFill>
        <p:spPr>
          <a:xfrm>
            <a:off x="1428728" y="2214554"/>
            <a:ext cx="7286676" cy="5286388"/>
          </a:xfrm>
        </p:spPr>
      </p:pic>
      <p:pic>
        <p:nvPicPr>
          <p:cNvPr id="19" name="صورة 18" descr="Untitled.jpg"/>
          <p:cNvPicPr>
            <a:picLocks noChangeAspect="1"/>
          </p:cNvPicPr>
          <p:nvPr/>
        </p:nvPicPr>
        <p:blipFill>
          <a:blip r:embed="rId3" cstate="print"/>
          <a:stretch>
            <a:fillRect/>
          </a:stretch>
        </p:blipFill>
        <p:spPr>
          <a:xfrm>
            <a:off x="1928794" y="913987"/>
            <a:ext cx="6357982" cy="1157691"/>
          </a:xfrm>
          <a:prstGeom prst="rect">
            <a:avLst/>
          </a:prstGeom>
        </p:spPr>
      </p:pic>
      <p:sp>
        <p:nvSpPr>
          <p:cNvPr id="20" name="عنوان 19"/>
          <p:cNvSpPr>
            <a:spLocks noGrp="1"/>
          </p:cNvSpPr>
          <p:nvPr>
            <p:ph type="title"/>
          </p:nvPr>
        </p:nvSpPr>
        <p:spPr>
          <a:xfrm>
            <a:off x="0" y="0"/>
            <a:ext cx="8229600" cy="1143000"/>
          </a:xfrm>
        </p:spPr>
        <p:txBody>
          <a:bodyPr>
            <a:normAutofit fontScale="90000"/>
          </a:bodyPr>
          <a:lstStyle/>
          <a:p>
            <a:pPr marL="228600" indent="-228600" algn="l" rtl="0">
              <a:spcBef>
                <a:spcPts val="0"/>
              </a:spcBef>
              <a:defRPr/>
            </a:pPr>
            <a:r>
              <a:rPr lang="en-US" b="1" dirty="0" smtClean="0"/>
              <a:t/>
            </a:r>
            <a:br>
              <a:rPr lang="en-US" b="1" dirty="0" smtClean="0"/>
            </a:br>
            <a:r>
              <a:rPr lang="en-US" b="1" dirty="0" err="1" smtClean="0"/>
              <a:t>Auscultatory</a:t>
            </a:r>
            <a:r>
              <a:rPr lang="en-US" b="1" dirty="0" smtClean="0"/>
              <a:t> method</a:t>
            </a:r>
            <a:br>
              <a:rPr lang="en-US" b="1" dirty="0" smtClean="0"/>
            </a:b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9c14ae93ee29166aa2d467de8b6a77a2.jpg"/>
          <p:cNvPicPr>
            <a:picLocks noGrp="1" noChangeAspect="1"/>
          </p:cNvPicPr>
          <p:nvPr>
            <p:ph idx="1"/>
          </p:nvPr>
        </p:nvPicPr>
        <p:blipFill>
          <a:blip r:embed="rId2" cstate="print"/>
          <a:srcRect l="49454" t="2387" r="25385" b="4520"/>
          <a:stretch>
            <a:fillRect/>
          </a:stretch>
        </p:blipFill>
        <p:spPr>
          <a:xfrm>
            <a:off x="4643438" y="642918"/>
            <a:ext cx="2071702" cy="5572164"/>
          </a:xfrm>
        </p:spPr>
      </p:pic>
      <p:pic>
        <p:nvPicPr>
          <p:cNvPr id="5" name="عنصر نائب للمحتوى 3" descr="9c14ae93ee29166aa2d467de8b6a77a2.jpg"/>
          <p:cNvPicPr>
            <a:picLocks noChangeAspect="1"/>
          </p:cNvPicPr>
          <p:nvPr/>
        </p:nvPicPr>
        <p:blipFill>
          <a:blip r:embed="rId2" cstate="print"/>
          <a:srcRect l="20823" t="2387" r="47943" b="4520"/>
          <a:stretch>
            <a:fillRect/>
          </a:stretch>
        </p:blipFill>
        <p:spPr>
          <a:xfrm>
            <a:off x="2285984" y="642918"/>
            <a:ext cx="2571768" cy="5572164"/>
          </a:xfrm>
          <a:prstGeom prst="rect">
            <a:avLst/>
          </a:prstGeom>
        </p:spPr>
      </p:pic>
      <p:pic>
        <p:nvPicPr>
          <p:cNvPr id="6" name="عنصر نائب للمحتوى 3" descr="9c14ae93ee29166aa2d467de8b6a77a2.jpg"/>
          <p:cNvPicPr>
            <a:picLocks noChangeAspect="1"/>
          </p:cNvPicPr>
          <p:nvPr/>
        </p:nvPicPr>
        <p:blipFill>
          <a:blip r:embed="rId2" cstate="print"/>
          <a:srcRect t="2387" r="74839" b="4520"/>
          <a:stretch>
            <a:fillRect/>
          </a:stretch>
        </p:blipFill>
        <p:spPr>
          <a:xfrm>
            <a:off x="428596" y="642918"/>
            <a:ext cx="2071702" cy="5572164"/>
          </a:xfrm>
          <a:prstGeom prst="rect">
            <a:avLst/>
          </a:prstGeom>
        </p:spPr>
      </p:pic>
      <p:pic>
        <p:nvPicPr>
          <p:cNvPr id="7" name="عنصر نائب للمحتوى 3" descr="9c14ae93ee29166aa2d467de8b6a77a2.jpg"/>
          <p:cNvPicPr>
            <a:picLocks noChangeAspect="1"/>
          </p:cNvPicPr>
          <p:nvPr/>
        </p:nvPicPr>
        <p:blipFill>
          <a:blip r:embed="rId2" cstate="print"/>
          <a:srcRect l="75483" t="2387" b="4520"/>
          <a:stretch>
            <a:fillRect/>
          </a:stretch>
        </p:blipFill>
        <p:spPr>
          <a:xfrm>
            <a:off x="6786578" y="642918"/>
            <a:ext cx="2018705" cy="5572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8386</TotalTime>
  <Words>822</Words>
  <Application>Microsoft Office PowerPoint</Application>
  <PresentationFormat>عرض على الشاشة (3:4)‏</PresentationFormat>
  <Paragraphs>106</Paragraphs>
  <Slides>11</Slides>
  <Notes>7</Notes>
  <HiddenSlides>0</HiddenSlides>
  <MMClips>0</MMClips>
  <ScaleCrop>false</ScaleCrop>
  <HeadingPairs>
    <vt:vector size="4" baseType="variant">
      <vt:variant>
        <vt:lpstr>سمة</vt:lpstr>
      </vt:variant>
      <vt:variant>
        <vt:i4>1</vt:i4>
      </vt:variant>
      <vt:variant>
        <vt:lpstr>عناوين الشرائح</vt:lpstr>
      </vt:variant>
      <vt:variant>
        <vt:i4>11</vt:i4>
      </vt:variant>
    </vt:vector>
  </HeadingPairs>
  <TitlesOfParts>
    <vt:vector size="12" baseType="lpstr">
      <vt:lpstr>سمة Office</vt:lpstr>
      <vt:lpstr>Arterial blood  Pressure:- </vt:lpstr>
      <vt:lpstr>الشريحة 2</vt:lpstr>
      <vt:lpstr>الشريحة 3</vt:lpstr>
      <vt:lpstr>Some factors affecting the arterial blood pressure  </vt:lpstr>
      <vt:lpstr>الشريحة 5</vt:lpstr>
      <vt:lpstr>الشريحة 6</vt:lpstr>
      <vt:lpstr>Methods of measuring blood pressure </vt:lpstr>
      <vt:lpstr> Auscultatory method </vt:lpstr>
      <vt:lpstr>الشريحة 9</vt:lpstr>
      <vt:lpstr>الشريحة 10</vt:lpstr>
      <vt:lpstr> Palpatory method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functional parts of the systemic circulation</dc:title>
  <dc:creator>SAMSUNG</dc:creator>
  <cp:lastModifiedBy>user</cp:lastModifiedBy>
  <cp:revision>94</cp:revision>
  <dcterms:created xsi:type="dcterms:W3CDTF">2016-10-28T08:08:48Z</dcterms:created>
  <dcterms:modified xsi:type="dcterms:W3CDTF">2017-12-27T19:23:00Z</dcterms:modified>
</cp:coreProperties>
</file>